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Zilla Slab"/>
      <p:regular r:id="rId24"/>
      <p:bold r:id="rId25"/>
      <p: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ZillaSlab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ZillaSlab-italic.fntdata"/><Relationship Id="rId25" Type="http://schemas.openxmlformats.org/officeDocument/2006/relationships/font" Target="fonts/ZillaSlab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orage.googleapis.com/deepmind-media/DeepMind.com/Blog/ethics-of-advanced-ai-assistants/the-ethics-of-advanced-ai-assistants-2024-i.pdf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orage.googleapis.com/deepmind-media/DeepMind.com/Blog/ethics-of-advanced-ai-assistants/the-ethics-of-advanced-ai-assistants-2024-i.pdf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orage.googleapis.com/deepmind-media/DeepMind.com/Blog/ethics-of-advanced-ai-assistants/the-ethics-of-advanced-ai-assistants-2024-i.pdf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orage.googleapis.com/deepmind-media/DeepMind.com/Blog/ethics-of-advanced-ai-assistants/the-ethics-of-advanced-ai-assistants-2024-i.pdf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178e50d80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d178e50d80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8F8F8"/>
                </a:highlight>
                <a:hlinkClick r:id="rId2"/>
              </a:rPr>
              <a:t>https://storage.googleapis.com/deepmind-media/DeepMind.com/Blog/ethics-of-advanced-ai-assistants/the-ethics-of-advanced-ai-assistants-2024-i.pdf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178e50d80_0_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d178e50d80_0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8F8F8"/>
                </a:highlight>
                <a:hlinkClick r:id="rId2"/>
              </a:rPr>
              <a:t>https://storage.googleapis.com/deepmind-media/DeepMind.com/Blog/ethics-of-advanced-ai-assistants/the-ethics-of-advanced-ai-assistants-2024-i.pdf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178e50d80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d178e50d80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https://iapp.org/resources/article/american-privacy-rights-act-cheat-sheet/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178e50d80_0_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178e50d80_0_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8F8F8"/>
                </a:highlight>
                <a:hlinkClick r:id="rId2"/>
              </a:rPr>
              <a:t>https://storage.googleapis.com/deepmind-media/DeepMind.com/Blog/ethics-of-advanced-ai-assistants/the-ethics-of-advanced-ai-assistants-2024-i.pdf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178e50d80_0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178e50d80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8F8F8"/>
                </a:highlight>
                <a:hlinkClick r:id="rId2"/>
              </a:rPr>
              <a:t>https://storage.googleapis.com/deepmind-media/DeepMind.com/Blog/ethics-of-advanced-ai-assistants/the-ethics-of-advanced-ai-assistants-2024-i.pdf</a:t>
            </a:r>
            <a:endParaRPr sz="1150">
              <a:highlight>
                <a:srgbClr val="F8F8F8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178e50d80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178e50d80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https://www.theverge.com/2024/4/23/24138090/ray-ban-meta-smart-glasses-ai-wearables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178e50d80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d178e50d80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watch Terminator and Terminator 2 (you can skip the rest if you want, but you must want 1 so you can watch 2!)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178e50d80_0_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d178e50d80_0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178e50d80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178e50d80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178e50d80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178e50d80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178e50d80_0_9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178e50d80_0_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178e50d80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178e50d80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178e50d80_0_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178e50d80_0_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178e50d80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178e50d80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178e50d80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178e50d80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178e50d80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178e50d80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https://aiindex.stanford.edu/report/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178e50d80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d178e50d80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https://aiindex.stanford.edu/report/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Dark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071" y="668975"/>
            <a:ext cx="207226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311700" y="2317625"/>
            <a:ext cx="4083300" cy="14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b="1" sz="3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None/>
              <a:defRPr sz="4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792425"/>
            <a:ext cx="4710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ight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2317625"/>
            <a:ext cx="4083300" cy="14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b="1"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3792425"/>
            <a:ext cx="4710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None/>
              <a:defRPr sz="17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34" y="676444"/>
            <a:ext cx="207221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TItle Slide Dark">
  <p:cSld name="SECTION_HEADER_1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46050" y="600650"/>
            <a:ext cx="2991900" cy="363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b="1" sz="3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b="1" sz="39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b="0" l="3183" r="3183" t="0"/>
          <a:stretch/>
        </p:blipFill>
        <p:spPr>
          <a:xfrm>
            <a:off x="0" y="0"/>
            <a:ext cx="36313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50" y="459023"/>
            <a:ext cx="1688525" cy="3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idx="2" type="title"/>
          </p:nvPr>
        </p:nvSpPr>
        <p:spPr>
          <a:xfrm>
            <a:off x="403075" y="1217100"/>
            <a:ext cx="26946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None/>
              <a:defRPr sz="3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sz="2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4528550" y="1967900"/>
            <a:ext cx="3769800" cy="6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Title Slide Light">
  <p:cSld name="SECTION_HEADER_1_1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b="0" l="3183" r="3183" t="0"/>
          <a:stretch/>
        </p:blipFill>
        <p:spPr>
          <a:xfrm>
            <a:off x="0" y="0"/>
            <a:ext cx="36313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50" y="408700"/>
            <a:ext cx="1751552" cy="33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>
            <p:ph type="title"/>
          </p:nvPr>
        </p:nvSpPr>
        <p:spPr>
          <a:xfrm>
            <a:off x="403075" y="1217100"/>
            <a:ext cx="26397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4528550" y="1967900"/>
            <a:ext cx="3769800" cy="6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 Slide Dark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b="0" l="3410" r="3410" t="0"/>
          <a:stretch/>
        </p:blipFill>
        <p:spPr>
          <a:xfrm>
            <a:off x="0" y="0"/>
            <a:ext cx="3613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7"/>
          <p:cNvSpPr txBox="1"/>
          <p:nvPr>
            <p:ph type="title"/>
          </p:nvPr>
        </p:nvSpPr>
        <p:spPr>
          <a:xfrm>
            <a:off x="403075" y="1217100"/>
            <a:ext cx="2639700" cy="20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Dark">
  <p:cSld name="SECTION_TITLE_AND_DESCRIPTION_1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42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0" name="Google Shape;80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rge Logo Dark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mall Logo Light">
  <p:cSld name="BLANK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760" y="4444761"/>
            <a:ext cx="515300" cy="5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mall Logo Dark">
  <p:cSld name="BLANK_1_1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760" y="4444761"/>
            <a:ext cx="515300" cy="5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33">
                <a:latin typeface="Zilla Slab"/>
                <a:ea typeface="Zilla Slab"/>
                <a:cs typeface="Zilla Slab"/>
                <a:sym typeface="Zilla Slab"/>
              </a:rPr>
              <a:t>Let’s Talk About Privacy -- </a:t>
            </a:r>
            <a:endParaRPr b="1" sz="4233"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33">
                <a:latin typeface="Zilla Slab"/>
                <a:ea typeface="Zilla Slab"/>
                <a:cs typeface="Zilla Slab"/>
                <a:sym typeface="Zilla Slab"/>
              </a:rPr>
              <a:t>Before it Disappears</a:t>
            </a:r>
            <a:r>
              <a:rPr b="1" i="1" lang="en" sz="4233">
                <a:latin typeface="Zilla Slab"/>
                <a:ea typeface="Zilla Slab"/>
                <a:cs typeface="Zilla Slab"/>
                <a:sym typeface="Zilla Slab"/>
              </a:rPr>
              <a:t> </a:t>
            </a:r>
            <a:endParaRPr b="1" i="1" sz="4233"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 u="sng">
                <a:latin typeface="Zilla Slab"/>
                <a:ea typeface="Zilla Slab"/>
                <a:cs typeface="Zilla Slab"/>
                <a:sym typeface="Zilla Slab"/>
              </a:rPr>
              <a:t>*Thanks AI!</a:t>
            </a:r>
            <a:endParaRPr b="1" sz="3300" u="sng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96" name="Google Shape;96;p22"/>
          <p:cNvSpPr txBox="1"/>
          <p:nvPr>
            <p:ph idx="1" type="subTitle"/>
          </p:nvPr>
        </p:nvSpPr>
        <p:spPr>
          <a:xfrm>
            <a:off x="311700" y="3215125"/>
            <a:ext cx="8520600" cy="14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/>
              <a:t>Jen Caltrider</a:t>
            </a:r>
            <a:endParaRPr i="1" sz="2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/>
              <a:t>Director, *Privacy Not Included</a:t>
            </a:r>
            <a:endParaRPr i="1" sz="2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00"/>
              <a:t>Mozilla</a:t>
            </a:r>
            <a:endParaRPr i="1"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type="title"/>
          </p:nvPr>
        </p:nvSpPr>
        <p:spPr>
          <a:xfrm>
            <a:off x="265500" y="20713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Remember that concept of 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DATA MINIMIZATION?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61" name="Google Shape;161;p31"/>
          <p:cNvSpPr txBox="1"/>
          <p:nvPr>
            <p:ph idx="1" type="subTitle"/>
          </p:nvPr>
        </p:nvSpPr>
        <p:spPr>
          <a:xfrm>
            <a:off x="4781200" y="1784250"/>
            <a:ext cx="4045200" cy="15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/>
              <a:t>It doesn’t exist in our new era of AI. </a:t>
            </a:r>
            <a:endParaRPr i="1" sz="3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483725" cy="33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900" y="2452300"/>
            <a:ext cx="4185201" cy="26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Congress recently proposed a new federal privacy law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73" name="Google Shape;173;p33"/>
          <p:cNvSpPr txBox="1"/>
          <p:nvPr>
            <p:ph idx="1" type="subTitle"/>
          </p:nvPr>
        </p:nvSpPr>
        <p:spPr>
          <a:xfrm>
            <a:off x="265500" y="2803075"/>
            <a:ext cx="4045200" cy="20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Nerdy people refer to it as the APRA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Guess what is the foundation of this newly proposed privacy law? 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Yup -- DATA MINIMIZATION</a:t>
            </a:r>
            <a:endParaRPr i="1" sz="2400"/>
          </a:p>
        </p:txBody>
      </p:sp>
      <p:sp>
        <p:nvSpPr>
          <p:cNvPr id="174" name="Google Shape;174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575" y="107125"/>
            <a:ext cx="3872124" cy="492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Google Deepmind just published a super wonky paper about AI ethics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81" name="Google Shape;181;p34"/>
          <p:cNvSpPr txBox="1"/>
          <p:nvPr>
            <p:ph idx="1" type="subTitle"/>
          </p:nvPr>
        </p:nvSpPr>
        <p:spPr>
          <a:xfrm>
            <a:off x="265500" y="2803075"/>
            <a:ext cx="4045200" cy="15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700"/>
              <a:t>It’s all about </a:t>
            </a:r>
            <a:r>
              <a:rPr b="1" i="1" lang="en" sz="3700" u="sng"/>
              <a:t>control…but whose?</a:t>
            </a:r>
            <a:endParaRPr b="1" i="1" sz="3700" u="sng"/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425" y="998526"/>
            <a:ext cx="4544674" cy="8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800" y="2269746"/>
            <a:ext cx="4572001" cy="1783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89" name="Google Shape;189;p35"/>
          <p:cNvSpPr txBox="1"/>
          <p:nvPr>
            <p:ph idx="1" type="subTitle"/>
          </p:nvPr>
        </p:nvSpPr>
        <p:spPr>
          <a:xfrm>
            <a:off x="265500" y="2803075"/>
            <a:ext cx="4045200" cy="15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It actually has a </a:t>
            </a:r>
            <a:r>
              <a:rPr b="1" i="1" lang="en" sz="2400"/>
              <a:t>six</a:t>
            </a:r>
            <a:r>
              <a:rPr i="1" lang="en" sz="2400"/>
              <a:t> page chapter or privacy! 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Still…prog</a:t>
            </a:r>
            <a:r>
              <a:rPr i="1" lang="en" sz="2400"/>
              <a:t>r</a:t>
            </a:r>
            <a:r>
              <a:rPr i="1" lang="en" sz="2400"/>
              <a:t>ess.</a:t>
            </a:r>
            <a:endParaRPr i="1" sz="2400"/>
          </a:p>
        </p:txBody>
      </p:sp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000" y="691374"/>
            <a:ext cx="9144003" cy="350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Congress recently proposed a new federal privacy law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96" name="Google Shape;196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Nerdy people refer to it as the APRA</a:t>
            </a:r>
            <a:endParaRPr i="1" sz="2400"/>
          </a:p>
        </p:txBody>
      </p:sp>
      <p:sp>
        <p:nvSpPr>
          <p:cNvPr id="197" name="Google Shape;197;p3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50" y="285400"/>
            <a:ext cx="8618598" cy="45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03901" cy="48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>
            <p:ph type="title"/>
          </p:nvPr>
        </p:nvSpPr>
        <p:spPr>
          <a:xfrm>
            <a:off x="311700" y="445025"/>
            <a:ext cx="868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latin typeface="Zilla Slab"/>
                <a:ea typeface="Zilla Slab"/>
                <a:cs typeface="Zilla Slab"/>
                <a:sym typeface="Zilla Slab"/>
              </a:rPr>
              <a:t>I have way more questions than I do answers</a:t>
            </a:r>
            <a:endParaRPr b="1" sz="342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209" name="Google Shape;209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33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It’s easy to feel rather hopeless about the state of privacy in the age of AI. </a:t>
            </a:r>
            <a:endParaRPr i="1" sz="33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210" name="Google Shape;210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33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That’s where you all come in!!!</a:t>
            </a:r>
            <a:endParaRPr/>
          </a:p>
        </p:txBody>
      </p:sp>
      <p:sp>
        <p:nvSpPr>
          <p:cNvPr id="211" name="Google Shape;211;p38"/>
          <p:cNvSpPr txBox="1"/>
          <p:nvPr/>
        </p:nvSpPr>
        <p:spPr>
          <a:xfrm>
            <a:off x="635275" y="4452275"/>
            <a:ext cx="79185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lt2"/>
                </a:solidFill>
              </a:rPr>
              <a:t>More thoughts or questions, email me: jen@mozillafoundation.org</a:t>
            </a:r>
            <a:endParaRPr i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Thank You!</a:t>
            </a:r>
            <a:endParaRPr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2800">
                <a:latin typeface="Zilla Slab"/>
                <a:ea typeface="Zilla Slab"/>
                <a:cs typeface="Zilla Slab"/>
                <a:sym typeface="Zilla Slab"/>
              </a:rPr>
              <a:t>Please ask questions. I love questions. </a:t>
            </a:r>
            <a:endParaRPr i="1" sz="280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218" name="Google Shape;218;p39"/>
          <p:cNvSpPr txBox="1"/>
          <p:nvPr/>
        </p:nvSpPr>
        <p:spPr>
          <a:xfrm>
            <a:off x="635275" y="4452275"/>
            <a:ext cx="79185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lt2"/>
                </a:solidFill>
              </a:rPr>
              <a:t>More thoughts or questions, email me: jen@mozillafoundation.org</a:t>
            </a:r>
            <a:endParaRPr i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type="title"/>
          </p:nvPr>
        </p:nvSpPr>
        <p:spPr>
          <a:xfrm>
            <a:off x="265500" y="7759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Zilla Slab"/>
                <a:ea typeface="Zilla Slab"/>
                <a:cs typeface="Zilla Slab"/>
                <a:sym typeface="Zilla Slab"/>
              </a:rPr>
              <a:t>Why me? </a:t>
            </a:r>
            <a:endParaRPr sz="500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02" name="Google Shape;102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latin typeface="Zilla Slab"/>
                <a:ea typeface="Zilla Slab"/>
                <a:cs typeface="Zilla Slab"/>
                <a:sym typeface="Zilla Slab"/>
              </a:rPr>
              <a:t>Or -- </a:t>
            </a:r>
            <a:r>
              <a:rPr i="1" lang="en" sz="2200">
                <a:latin typeface="Zilla Slab"/>
                <a:ea typeface="Zilla Slab"/>
                <a:cs typeface="Zilla Slab"/>
                <a:sym typeface="Zilla Slab"/>
              </a:rPr>
              <a:t>who are you and why should I listen to what you have to say? All good questions!</a:t>
            </a:r>
            <a:endParaRPr i="1" sz="220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03" name="Google Shape;103;p23"/>
          <p:cNvSpPr txBox="1"/>
          <p:nvPr>
            <p:ph idx="2" type="body"/>
          </p:nvPr>
        </p:nvSpPr>
        <p:spPr>
          <a:xfrm>
            <a:off x="4731300" y="212650"/>
            <a:ext cx="4412700" cy="465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Zilla Slab"/>
              <a:buChar char="➢"/>
            </a:pP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Studied for my Masters Degree in AI back in the day. Learned that I’m terrible at writing code and better at telling stories. </a:t>
            </a:r>
            <a:br>
              <a:rPr lang="en">
                <a:latin typeface="Zilla Slab"/>
                <a:ea typeface="Zilla Slab"/>
                <a:cs typeface="Zilla Slab"/>
                <a:sym typeface="Zilla Slab"/>
              </a:rPr>
            </a:br>
            <a:endParaRPr sz="800">
              <a:latin typeface="Zilla Slab"/>
              <a:ea typeface="Zilla Slab"/>
              <a:cs typeface="Zilla Slab"/>
              <a:sym typeface="Zilla Slab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Zilla Slab"/>
              <a:buChar char="➢"/>
            </a:pP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I was CNN’s first technology producer. </a:t>
            </a:r>
            <a:br>
              <a:rPr lang="en">
                <a:latin typeface="Zilla Slab"/>
                <a:ea typeface="Zilla Slab"/>
                <a:cs typeface="Zilla Slab"/>
                <a:sym typeface="Zilla Slab"/>
              </a:rPr>
            </a:br>
            <a:br>
              <a:rPr lang="en">
                <a:latin typeface="Zilla Slab"/>
                <a:ea typeface="Zilla Slab"/>
                <a:cs typeface="Zilla Slab"/>
                <a:sym typeface="Zilla Slab"/>
              </a:rPr>
            </a:br>
            <a:endParaRPr sz="200">
              <a:latin typeface="Zilla Slab"/>
              <a:ea typeface="Zilla Slab"/>
              <a:cs typeface="Zilla Slab"/>
              <a:sym typeface="Zilla Slab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Zilla Slab"/>
              <a:buChar char="➢"/>
            </a:pP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Started *Privacy Not Included back in 2017 and have been a consumer privacy </a:t>
            </a: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researcher</a:t>
            </a: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 since. </a:t>
            </a:r>
            <a:br>
              <a:rPr lang="en">
                <a:latin typeface="Zilla Slab"/>
                <a:ea typeface="Zilla Slab"/>
                <a:cs typeface="Zilla Slab"/>
                <a:sym typeface="Zilla Slab"/>
              </a:rPr>
            </a:br>
            <a:endParaRPr sz="900">
              <a:latin typeface="Zilla Slab"/>
              <a:ea typeface="Zilla Slab"/>
              <a:cs typeface="Zilla Slab"/>
              <a:sym typeface="Zilla Slab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Zilla Slab"/>
              <a:buChar char="➢"/>
            </a:pPr>
            <a:r>
              <a:rPr lang="en">
                <a:latin typeface="Zilla Slab"/>
                <a:ea typeface="Zilla Slab"/>
                <a:cs typeface="Zilla Slab"/>
                <a:sym typeface="Zilla Slab"/>
              </a:rPr>
              <a:t>I actually really like privacy, and I also really like technology too. </a:t>
            </a:r>
            <a:endParaRPr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latin typeface="Zilla Slab"/>
                <a:ea typeface="Zilla Slab"/>
                <a:cs typeface="Zilla Slab"/>
                <a:sym typeface="Zilla Slab"/>
              </a:rPr>
              <a:t>Who here cares about privacy? </a:t>
            </a:r>
            <a:endParaRPr b="1" sz="342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09" name="Google Shape;109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3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Raise your hand! </a:t>
            </a:r>
            <a:endParaRPr i="1" sz="32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(keep it up for a moment too)</a:t>
            </a:r>
            <a:endParaRPr i="1" sz="24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latin typeface="Zilla Slab"/>
                <a:ea typeface="Zilla Slab"/>
                <a:cs typeface="Zilla Slab"/>
                <a:sym typeface="Zilla Slab"/>
              </a:rPr>
              <a:t>Who here cares about privacy? </a:t>
            </a:r>
            <a:endParaRPr b="1" sz="342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15" name="Google Shape;115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3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Raise your hand! </a:t>
            </a:r>
            <a:endParaRPr i="1" sz="32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(keep it up for a moment too)</a:t>
            </a:r>
            <a:endParaRPr i="1" sz="24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16" name="Google Shape;116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32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Who here has read your university’s privacy policies?</a:t>
            </a:r>
            <a:endParaRPr i="1" sz="32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(or even knows where to find them?)</a:t>
            </a:r>
            <a:endParaRPr i="1" sz="24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latin typeface="Zilla Slab"/>
                <a:ea typeface="Zilla Slab"/>
                <a:cs typeface="Zilla Slab"/>
                <a:sym typeface="Zilla Slab"/>
              </a:rPr>
              <a:t>There is the problem with privacy</a:t>
            </a:r>
            <a:endParaRPr b="1" sz="342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22" name="Google Shape;122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33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Well…one of the problems at least</a:t>
            </a:r>
            <a:endParaRPr i="1" sz="33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23" name="Google Shape;123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3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There are quite </a:t>
            </a:r>
            <a:endParaRPr i="1" sz="3300">
              <a:solidFill>
                <a:schemeClr val="dk1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3300"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rPr>
              <a:t>a few more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latin typeface="Zilla Slab"/>
                <a:ea typeface="Zilla Slab"/>
                <a:cs typeface="Zilla Slab"/>
                <a:sym typeface="Zilla Slab"/>
              </a:rPr>
              <a:t>Privacy Research -- YAY!</a:t>
            </a:r>
            <a:endParaRPr b="1" sz="282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311700" y="1000075"/>
            <a:ext cx="3999900" cy="3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What information is collected?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How much is collected?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How is that </a:t>
            </a:r>
            <a:r>
              <a:rPr lang="en" sz="1290">
                <a:solidFill>
                  <a:schemeClr val="dk1"/>
                </a:solidFill>
              </a:rPr>
              <a:t>information used?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Who has access to that information? 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Who is that information shared with and for what purposes?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Do I have any control over my personal information? Can I delete it? Acces it? How long is it retained for?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What is the track record of the company collecting the information of protecting and respecting it?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Does the product have good security practices?</a:t>
            </a:r>
            <a:endParaRPr sz="129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290">
                <a:solidFill>
                  <a:schemeClr val="dk1"/>
                </a:solidFill>
              </a:rPr>
              <a:t>Does the product use AI? If so, is there any transparency and control over that AI? </a:t>
            </a:r>
            <a:endParaRPr sz="1290">
              <a:solidFill>
                <a:schemeClr val="dk1"/>
              </a:solidFill>
            </a:endParaRPr>
          </a:p>
        </p:txBody>
      </p:sp>
      <p:sp>
        <p:nvSpPr>
          <p:cNvPr id="130" name="Google Shape;130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Rule #1 of privacy research 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Privacy Policies Suck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Rule #2 of privacy research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Companies aren’t exactly honest or transparent much of the time.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Rule #3 of privacy research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It can be rather depressing</a:t>
            </a:r>
            <a:endParaRPr sz="1600"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800" y="152399"/>
            <a:ext cx="938025" cy="9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9200" y="152399"/>
            <a:ext cx="938025" cy="9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600" y="152399"/>
            <a:ext cx="938025" cy="9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20">
                <a:latin typeface="Zilla Slab"/>
                <a:ea typeface="Zilla Slab"/>
                <a:cs typeface="Zilla Slab"/>
                <a:sym typeface="Zilla Slab"/>
              </a:rPr>
              <a:t>Privacy &amp; AI -- OH CRAP!</a:t>
            </a:r>
            <a:endParaRPr b="1" sz="3820">
              <a:latin typeface="Zilla Slab"/>
              <a:ea typeface="Zilla Slab"/>
              <a:cs typeface="Zilla Slab"/>
              <a:sym typeface="Zilla Slab"/>
            </a:endParaRPr>
          </a:p>
        </p:txBody>
      </p:sp>
      <p:pic>
        <p:nvPicPr>
          <p:cNvPr id="139" name="Google Shape;1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013" y="1398725"/>
            <a:ext cx="3211975" cy="32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Stanford recently put out a 500+ page report on the state of AI 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45" name="Google Shape;145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It only mentions “privacy” </a:t>
            </a:r>
            <a:r>
              <a:rPr b="1" i="1" lang="en" sz="2400"/>
              <a:t>three </a:t>
            </a:r>
            <a:r>
              <a:rPr i="1" lang="en" sz="2400"/>
              <a:t>times. 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</p:txBody>
      </p:sp>
      <p:sp>
        <p:nvSpPr>
          <p:cNvPr id="146" name="Google Shape;146;p2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525" y="98550"/>
            <a:ext cx="3837001" cy="494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>
                <a:latin typeface="Zilla Slab"/>
                <a:ea typeface="Zilla Slab"/>
                <a:cs typeface="Zilla Slab"/>
                <a:sym typeface="Zilla Slab"/>
              </a:rPr>
              <a:t>Stanford recently put out a 500+ page report on the state of AI </a:t>
            </a:r>
            <a:endParaRPr sz="3580"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53" name="Google Shape;153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It only mentions “privacy” </a:t>
            </a:r>
            <a:r>
              <a:rPr b="1" i="1" lang="en" sz="2400"/>
              <a:t>three </a:t>
            </a:r>
            <a:r>
              <a:rPr i="1" lang="en" sz="2400"/>
              <a:t>times. </a:t>
            </a:r>
            <a:endParaRPr i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</p:txBody>
      </p:sp>
      <p:sp>
        <p:nvSpPr>
          <p:cNvPr id="154" name="Google Shape;154;p3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50" y="228350"/>
            <a:ext cx="8696499" cy="460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