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66" r:id="rId4"/>
    <p:sldId id="260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C0E09-D433-7149-94C3-7DC2BF1F7288}" v="1" dt="2019-10-20T18:41:24.21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88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, Lixing" userId="d86a4794-d57c-4f6d-acee-3349d9d3edfc" providerId="ADAL" clId="{0EAC0E09-D433-7149-94C3-7DC2BF1F7288}"/>
    <pc:docChg chg="custSel modSld">
      <pc:chgData name="Song, Lixing" userId="d86a4794-d57c-4f6d-acee-3349d9d3edfc" providerId="ADAL" clId="{0EAC0E09-D433-7149-94C3-7DC2BF1F7288}" dt="2019-10-20T18:41:26.482" v="4" actId="20577"/>
      <pc:docMkLst>
        <pc:docMk/>
      </pc:docMkLst>
      <pc:sldChg chg="modSp">
        <pc:chgData name="Song, Lixing" userId="d86a4794-d57c-4f6d-acee-3349d9d3edfc" providerId="ADAL" clId="{0EAC0E09-D433-7149-94C3-7DC2BF1F7288}" dt="2019-10-20T18:41:26.482" v="4" actId="20577"/>
        <pc:sldMkLst>
          <pc:docMk/>
          <pc:sldMk cId="2199441261" sldId="259"/>
        </pc:sldMkLst>
        <pc:spChg chg="mod">
          <ac:chgData name="Song, Lixing" userId="d86a4794-d57c-4f6d-acee-3349d9d3edfc" providerId="ADAL" clId="{0EAC0E09-D433-7149-94C3-7DC2BF1F7288}" dt="2019-10-20T18:41:26.482" v="4" actId="20577"/>
          <ac:spMkLst>
            <pc:docMk/>
            <pc:sldMk cId="2199441261" sldId="259"/>
            <ac:spMk id="3" creationId="{9958C299-0668-4C48-834C-BF3AC808EEED}"/>
          </ac:spMkLst>
        </pc:spChg>
      </pc:sldChg>
      <pc:sldChg chg="modSp">
        <pc:chgData name="Song, Lixing" userId="d86a4794-d57c-4f6d-acee-3349d9d3edfc" providerId="ADAL" clId="{0EAC0E09-D433-7149-94C3-7DC2BF1F7288}" dt="2019-10-20T18:41:24.378" v="2" actId="27636"/>
        <pc:sldMkLst>
          <pc:docMk/>
          <pc:sldMk cId="1442539881" sldId="260"/>
        </pc:sldMkLst>
        <pc:spChg chg="mod">
          <ac:chgData name="Song, Lixing" userId="d86a4794-d57c-4f6d-acee-3349d9d3edfc" providerId="ADAL" clId="{0EAC0E09-D433-7149-94C3-7DC2BF1F7288}" dt="2019-10-20T18:41:24.378" v="2" actId="27636"/>
          <ac:spMkLst>
            <pc:docMk/>
            <pc:sldMk cId="1442539881" sldId="260"/>
            <ac:spMk id="3" creationId="{98B800BF-FE6D-0E4A-A138-F1E06D775D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51D-F948-044F-B984-1DA50063DADE}" type="datetimeFigureOut">
              <a:rPr lang="en-US" smtClean="0"/>
              <a:t>1/24/22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2CBE-7C8D-5A43-B8F2-1E0DADD69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0C2E-867D-DD4E-8391-1B9B8CA1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383C-97A9-124A-AEF5-0ED80605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C478-F15B-724E-AF85-E64CF8C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228-A5BA-1346-9611-692B566B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86FF3-C71C-ED48-9776-950AEE7C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21B6E-8D43-744E-A3DD-654CDB8D9B3C}"/>
              </a:ext>
            </a:extLst>
          </p:cNvPr>
          <p:cNvSpPr/>
          <p:nvPr userDrawn="1"/>
        </p:nvSpPr>
        <p:spPr>
          <a:xfrm>
            <a:off x="1524000" y="1122363"/>
            <a:ext cx="9144000" cy="175096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9AB1C-D320-0549-AAEC-F1230F672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4146" y="1110006"/>
            <a:ext cx="2003854" cy="3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9A-9B9A-534F-95FD-E891BFC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2A16F-A91B-1C45-A986-5C111876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7840-6E64-8C40-87C1-E12DB45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D39-5AC8-9E42-A42F-03D15CA9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BFAA-C162-184D-8DCA-D6DDCA02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DC46-CC52-D542-BD49-F11617E6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0C099-3287-F646-A0E4-D1BB4439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5DF1-C987-6449-B6D5-246B71A0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583-2CA5-3A43-B1BD-8E3BB115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8078-4E13-0B41-81CB-4185BDE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302F-1F2D-B444-B55A-C4F3C5F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F27F-A93E-5F4D-A56A-2D1A7D97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 marL="228600" indent="-228600">
              <a:buClr>
                <a:srgbClr val="751F1C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751F1C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751F1C"/>
              </a:buClr>
              <a:buFont typeface="Wingdings" pitchFamily="2" charset="2"/>
              <a:buChar char="§"/>
              <a:defRPr/>
            </a:lvl3pPr>
            <a:lvl4pPr>
              <a:buClr>
                <a:srgbClr val="751F1C"/>
              </a:buClr>
              <a:defRPr/>
            </a:lvl4pPr>
            <a:lvl5pPr>
              <a:buClr>
                <a:srgbClr val="751F1C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6111E-CDCA-8A48-9E4F-8E5C471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3A7B-5F0D-4D4D-A4B4-A06C125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A7A1E-BB98-BA4F-A384-E8137C5DE3C4}"/>
              </a:ext>
            </a:extLst>
          </p:cNvPr>
          <p:cNvSpPr/>
          <p:nvPr userDrawn="1"/>
        </p:nvSpPr>
        <p:spPr>
          <a:xfrm>
            <a:off x="838200" y="365125"/>
            <a:ext cx="10515600" cy="178572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FB0A-3DB3-A345-8219-B9F6A9BE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411F-41B2-6C48-AEAE-739BFA0B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2461-54E1-6D46-BF93-16AF145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9FC0-1363-5C49-95B8-D929F1D5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E236B-134F-2D4A-A8EE-1AB77160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0E46-5FB9-D54A-A84B-C2E808F1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E903-D205-FE44-AFD4-CC6488AB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7CC95-2BD1-7846-BA8B-97AEE593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6A5F7-1AF4-814F-8923-481A415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A40A-2F2B-974A-AE7F-0A87A06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1A5CD-B1E3-5B48-A31B-01F28C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F3A7-41ED-9647-BE17-414DBD1B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4396B-9CAE-1F4F-847C-3288D715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7488D-3628-DE4C-B7DE-20FB932A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3BD86-7421-2A48-9E0C-66FD535F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96888-D23C-794B-80C0-857A859C4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C07E-EBF4-D445-9566-2243B94C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84534-286B-904C-BAFA-9A52EFE7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5E670-3727-FC4D-B4D4-98EC3A19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7FA2-1C3C-9343-92D7-79C4B67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1575-3DCB-CE46-A2C2-9C3A61D8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BB28-0374-1E4F-A7F5-5025E3F3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A72F-893E-0648-B7C9-0BD8B476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2482-2FDF-9B4F-8A5B-856E6A2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70C3A-5E05-3440-BA03-3B8D486A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481-276E-454B-91C5-5F96691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C88E-401E-A641-AB5F-46850AAD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F259-08BD-6749-AAE9-40552F85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348D-083C-D14B-9355-CB6846E4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574DF-2974-094A-9235-E60900E6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D92-8C0D-184B-A3EC-0A1F2DC8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64B88-CE34-E74B-9539-6BF57D0B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96E4-8440-9640-8587-4336F34E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27953-0506-4A49-B74D-FF283697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73257-CCDC-2B4A-8EAA-8F439A85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AE1DD-6ED4-8848-B4FC-3F1B0540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12C85-25D2-F84A-93AF-2096AC72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BE9-A449-FE48-80C3-F628DFD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63FAC-3948-4045-A622-D3E6711A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CE7-7668-0541-B5C2-982FAF9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9D35-7B43-CB43-BB2B-2A28B469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3E24-5133-184A-B08C-013331FC8007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A10-1710-E346-8043-8C09C0232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8019-EBED-594E-8C9E-EAF1B5AEF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a.edu/Users/cs/wcbrown/courses/IC221/classes/L09/Class.html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pl.it/@song3/fgetspractice" TargetMode="External"/><Relationship Id="rId2" Type="http://schemas.openxmlformats.org/officeDocument/2006/relationships/hyperlink" Target="https://repl.it/@song3/IOPractic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01A-43E3-1449-893B-948F2BFF6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980849"/>
            <a:ext cx="9699171" cy="2387600"/>
          </a:xfrm>
        </p:spPr>
        <p:txBody>
          <a:bodyPr>
            <a:normAutofit/>
          </a:bodyPr>
          <a:lstStyle/>
          <a:p>
            <a:r>
              <a:rPr lang="en-US" dirty="0"/>
              <a:t>CSSE 132</a:t>
            </a:r>
            <a:br>
              <a:rPr lang="en-US" dirty="0"/>
            </a:br>
            <a:r>
              <a:rPr lang="en-US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I/O (cont.)</a:t>
            </a:r>
            <a:endParaRPr lang="en-US" dirty="0">
              <a:solidFill>
                <a:srgbClr val="751F1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D6248-7B83-4848-9D4F-9F93CCFC5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Tuesday, May 5, 2020</a:t>
            </a:r>
          </a:p>
        </p:txBody>
      </p:sp>
    </p:spTree>
    <p:extLst>
      <p:ext uri="{BB962C8B-B14F-4D97-AF65-F5344CB8AC3E}">
        <p14:creationId xmlns:p14="http://schemas.microsoft.com/office/powerpoint/2010/main" val="2501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E53C-B311-DA40-B07B-FA456075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8C299-0668-4C48-834C-BF3AC808E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Linux IO review</a:t>
            </a:r>
          </a:p>
          <a:p>
            <a:pPr lvl="1"/>
            <a:r>
              <a:rPr lang="en-US" dirty="0"/>
              <a:t>What is IO?</a:t>
            </a:r>
          </a:p>
          <a:p>
            <a:pPr lvl="1"/>
            <a:r>
              <a:rPr lang="en-US" dirty="0"/>
              <a:t>How does unbuffered IO work?</a:t>
            </a:r>
          </a:p>
          <a:p>
            <a:r>
              <a:rPr lang="en-US" dirty="0"/>
              <a:t>How to use buffered IO?</a:t>
            </a:r>
          </a:p>
          <a:p>
            <a:pPr lvl="1"/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fwrite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fread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fopen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fclose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fseek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</a:t>
            </a:r>
            <a:r>
              <a:rPr lang="en-US" dirty="0" err="1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ftell</a:t>
            </a:r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  <a:p>
            <a:r>
              <a:rPr lang="en-US" dirty="0"/>
              <a:t>Performance comparison between buffered and unbuffered IO?</a:t>
            </a:r>
          </a:p>
          <a:p>
            <a:r>
              <a:rPr lang="en-US" dirty="0"/>
              <a:t>Interactive C program: read from </a:t>
            </a:r>
            <a:r>
              <a:rPr lang="en-US"/>
              <a:t>keyboard — </a:t>
            </a:r>
            <a:r>
              <a:rPr lang="en-US" dirty="0" err="1"/>
              <a:t>fgets</a:t>
            </a:r>
            <a:r>
              <a:rPr lang="en-US" dirty="0"/>
              <a:t> </a:t>
            </a:r>
          </a:p>
          <a:p>
            <a:r>
              <a:rPr lang="en-US" dirty="0"/>
              <a:t>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4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4824-EC52-5746-AA8D-EF30796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Representations: Buffered vs. Unbuffered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7FC43-B1CC-EF45-943A-7C6F190BC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3" y="1543822"/>
            <a:ext cx="10515600" cy="47463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81C20B-007A-3C43-BAA5-696DA483AC9F}"/>
              </a:ext>
            </a:extLst>
          </p:cNvPr>
          <p:cNvSpPr/>
          <p:nvPr/>
        </p:nvSpPr>
        <p:spPr>
          <a:xfrm>
            <a:off x="2824454" y="6338986"/>
            <a:ext cx="8053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Diagram from </a:t>
            </a:r>
            <a:r>
              <a:rPr lang="en-US" sz="1400" dirty="0">
                <a:hlinkClick r:id="rId3"/>
              </a:rPr>
              <a:t>https://www.usna.edu/Users/cs/wcbrown/courses/IC221/classes/L09/Class.html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3C234-058D-B643-BA64-04FAC67658CD}"/>
              </a:ext>
            </a:extLst>
          </p:cNvPr>
          <p:cNvSpPr txBox="1"/>
          <p:nvPr/>
        </p:nvSpPr>
        <p:spPr>
          <a:xfrm>
            <a:off x="437076" y="5051734"/>
            <a:ext cx="20002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Unbuffered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</a:t>
            </a:r>
          </a:p>
          <a:p>
            <a:pPr algn="r"/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Buffered </a:t>
            </a:r>
          </a:p>
          <a:p>
            <a:pPr algn="r"/>
            <a:endParaRPr lang="en-US" dirty="0">
              <a:solidFill>
                <a:srgbClr val="7030A0"/>
              </a:solidFill>
              <a:sym typeface="Wingdings" pitchFamily="2" charset="2"/>
            </a:endParaRPr>
          </a:p>
          <a:p>
            <a:pPr algn="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1EDB9-9109-AE45-B79C-193441EA00CA}"/>
              </a:ext>
            </a:extLst>
          </p:cNvPr>
          <p:cNvSpPr txBox="1"/>
          <p:nvPr/>
        </p:nvSpPr>
        <p:spPr>
          <a:xfrm>
            <a:off x="453846" y="280789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Unbuffered    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</a:t>
            </a:r>
          </a:p>
          <a:p>
            <a:pPr algn="r"/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Buffered     </a:t>
            </a:r>
          </a:p>
        </p:txBody>
      </p:sp>
    </p:spTree>
    <p:extLst>
      <p:ext uri="{BB962C8B-B14F-4D97-AF65-F5344CB8AC3E}">
        <p14:creationId xmlns:p14="http://schemas.microsoft.com/office/powerpoint/2010/main" val="197572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FBEF-3F36-2F4E-B64E-3D43F6EF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Buffered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00BF-FE6D-0E4A-A138-F1E06D77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054"/>
            <a:ext cx="10400414" cy="531642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a typeface="Anonymous Pro for Powerline" panose="02060609030202000504" pitchFamily="49" charset="0"/>
              </a:rPr>
              <a:t>Write and Read: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fwrite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void *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ptr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size,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nmemb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FILE *stream);</a:t>
            </a:r>
          </a:p>
          <a:p>
            <a:pPr lvl="2"/>
            <a:r>
              <a:rPr lang="en-US" dirty="0"/>
              <a:t>Write </a:t>
            </a:r>
            <a:r>
              <a:rPr lang="en-US" u="sng" dirty="0" err="1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nmemb</a:t>
            </a:r>
            <a:r>
              <a:rPr lang="en-US" dirty="0"/>
              <a:t> number of objects with </a:t>
            </a:r>
            <a:r>
              <a:rPr lang="en-US" u="sng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size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fread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(void *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ptr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size,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nmemb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, FILE *stream);</a:t>
            </a:r>
          </a:p>
          <a:p>
            <a:r>
              <a:rPr lang="en-US" dirty="0">
                <a:ea typeface="Anonymous Pro for Powerline" panose="02060609030202000504" pitchFamily="49" charset="0"/>
              </a:rPr>
              <a:t>Open/Close: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FILE *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fopen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(const char *pathname, const char *mode);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r: read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w: write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w+: write, create if not exist. 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fclose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(FILE *stream);</a:t>
            </a:r>
          </a:p>
          <a:p>
            <a:r>
              <a:rPr lang="en-US" dirty="0">
                <a:ea typeface="Anonymous Pro for Powerline" panose="02060609030202000504" pitchFamily="49" charset="0"/>
              </a:rPr>
              <a:t>Move the cursor: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fseek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(FILE *stream, long offset,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 whence);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long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ftell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(FILE *stream);</a:t>
            </a:r>
          </a:p>
          <a:p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39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9574-2702-E849-AC2C-A3D93DCE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Buffered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96EB8-EB3F-C348-8337-C8EEC46A6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972"/>
            <a:ext cx="10515600" cy="4895850"/>
          </a:xfrm>
        </p:spPr>
        <p:txBody>
          <a:bodyPr/>
          <a:lstStyle/>
          <a:p>
            <a:r>
              <a:rPr lang="en-US" dirty="0"/>
              <a:t>Open a file, get a </a:t>
            </a:r>
            <a:r>
              <a:rPr lang="en-US" dirty="0">
                <a:solidFill>
                  <a:schemeClr val="accent1"/>
                </a:solidFill>
              </a:rPr>
              <a:t>file stream </a:t>
            </a:r>
            <a:r>
              <a:rPr lang="en-US" dirty="0"/>
              <a:t>(</a:t>
            </a:r>
            <a:r>
              <a:rPr lang="en-US" dirty="0">
                <a:solidFill>
                  <a:srgbClr val="C00000"/>
                </a:solidFill>
              </a:rPr>
              <a:t>FILE *</a:t>
            </a:r>
            <a:r>
              <a:rPr lang="en-US" dirty="0"/>
              <a:t>, a pointer to a struct)</a:t>
            </a:r>
          </a:p>
          <a:p>
            <a:pPr lvl="1"/>
            <a:r>
              <a:rPr lang="en-US" dirty="0"/>
              <a:t>FILE includes </a:t>
            </a:r>
            <a:r>
              <a:rPr lang="en-US" dirty="0">
                <a:solidFill>
                  <a:schemeClr val="accent1"/>
                </a:solidFill>
              </a:rPr>
              <a:t>file descriptor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a pre-fetch buffer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cursor position</a:t>
            </a:r>
            <a:r>
              <a:rPr lang="en-US" dirty="0"/>
              <a:t>, etc.</a:t>
            </a:r>
          </a:p>
          <a:p>
            <a:pPr lvl="1"/>
            <a:endParaRPr lang="en-US" dirty="0"/>
          </a:p>
          <a:p>
            <a:r>
              <a:rPr lang="en-US" dirty="0"/>
              <a:t>Read/write </a:t>
            </a:r>
            <a:r>
              <a:rPr lang="en-US" dirty="0">
                <a:solidFill>
                  <a:srgbClr val="C00000"/>
                </a:solidFill>
              </a:rPr>
              <a:t>to the buffer first</a:t>
            </a:r>
            <a:r>
              <a:rPr lang="en-US" dirty="0"/>
              <a:t>, and commit to OS in </a:t>
            </a:r>
            <a:r>
              <a:rPr lang="en-US" dirty="0">
                <a:solidFill>
                  <a:schemeClr val="accent1"/>
                </a:solidFill>
              </a:rPr>
              <a:t>a batched manner</a:t>
            </a:r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0CB25-8466-BC45-B03F-7BFCEFBFC20E}"/>
              </a:ext>
            </a:extLst>
          </p:cNvPr>
          <p:cNvSpPr txBox="1"/>
          <p:nvPr/>
        </p:nvSpPr>
        <p:spPr>
          <a:xfrm>
            <a:off x="1605777" y="4393581"/>
            <a:ext cx="8540158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/>
              <a:t>Pros</a:t>
            </a:r>
            <a:r>
              <a:rPr lang="en-US" sz="3200" dirty="0"/>
              <a:t> and </a:t>
            </a:r>
            <a:r>
              <a:rPr lang="en-US" sz="3200" b="1" dirty="0"/>
              <a:t>Cons</a:t>
            </a:r>
            <a:r>
              <a:rPr lang="en-US" sz="3200" dirty="0"/>
              <a:t> of </a:t>
            </a: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buffered I/O</a:t>
            </a:r>
            <a:r>
              <a:rPr lang="en-US" sz="3200" dirty="0"/>
              <a:t> </a:t>
            </a:r>
            <a:r>
              <a:rPr lang="en-US" sz="3200" dirty="0" err="1"/>
              <a:t>v.s</a:t>
            </a:r>
            <a:r>
              <a:rPr lang="en-US" sz="3200" dirty="0"/>
              <a:t>. </a:t>
            </a: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unbuffered I/O</a:t>
            </a:r>
          </a:p>
        </p:txBody>
      </p:sp>
    </p:spTree>
    <p:extLst>
      <p:ext uri="{BB962C8B-B14F-4D97-AF65-F5344CB8AC3E}">
        <p14:creationId xmlns:p14="http://schemas.microsoft.com/office/powerpoint/2010/main" val="3329920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C328-5A51-AC44-A183-9C073502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fgets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8C317-A8DA-D440-9B81-121D95EAA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onsolas" panose="020B0609020204030204" pitchFamily="49" charset="0"/>
              </a:rPr>
              <a:t>A special-case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fread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cs typeface="Consolas" panose="020B0609020204030204" pitchFamily="49" charset="0"/>
              </a:rPr>
              <a:t>designed for strings!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 * </a:t>
            </a:r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fgets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ea typeface="Anonymous Pro for Powerline" panose="02060609030202000504" pitchFamily="49" charset="0"/>
                <a:cs typeface="Consolas" panose="020B0609020204030204" pitchFamily="49" charset="0"/>
              </a:rPr>
              <a:t>(char* s, int size, FILE* stream);</a:t>
            </a:r>
          </a:p>
          <a:p>
            <a:pPr lvl="2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Read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(size – 1) 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bytes from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stream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 to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s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, and append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a null terminator </a:t>
            </a:r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in the end; </a:t>
            </a:r>
          </a:p>
          <a:p>
            <a:pPr lvl="2"/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Reading stops after EOF or </a:t>
            </a:r>
            <a:r>
              <a:rPr lang="en-US" dirty="0">
                <a:solidFill>
                  <a:srgbClr val="FF0000"/>
                </a:solidFill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a new line(‘\n’)</a:t>
            </a:r>
          </a:p>
          <a:p>
            <a:endParaRPr lang="en-US" dirty="0">
              <a:latin typeface="Anonymous Pro for Powerline" panose="02060609030202000504" pitchFamily="49" charset="0"/>
              <a:ea typeface="Anonymous Pro for Powerline" panose="02060609030202000504" pitchFamily="49" charset="0"/>
            </a:endParaRPr>
          </a:p>
          <a:p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Especially useful for reading in user input from stdin.</a:t>
            </a:r>
          </a:p>
          <a:p>
            <a:r>
              <a:rPr lang="en-US" dirty="0">
                <a:latin typeface="Anonymous Pro for Powerline" panose="02060609030202000504" pitchFamily="49" charset="0"/>
                <a:ea typeface="Anonymous Pro for Powerline" panose="02060609030202000504" pitchFamily="49" charset="0"/>
              </a:rPr>
              <a:t>Example: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fgets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(buffer, 5, stdin); </a:t>
            </a:r>
            <a:r>
              <a:rPr lang="en-US" dirty="0"/>
              <a:t>    </a:t>
            </a:r>
          </a:p>
          <a:p>
            <a:pPr lvl="2"/>
            <a:r>
              <a:rPr lang="en-US" dirty="0"/>
              <a:t>read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 bytes from keyboard input to buffer and append ‘\0’ at </a:t>
            </a:r>
            <a:r>
              <a:rPr lang="en-US"/>
              <a:t>the end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7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B8D6-6A27-B14C-819E-1BC376F9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B9995-6B84-944F-AC87-B84F06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hlinkClick r:id="rId2"/>
              </a:rPr>
              <a:t>https://repl.it/@song3/IOPractice</a:t>
            </a:r>
            <a:endParaRPr lang="en-US" sz="4400" dirty="0"/>
          </a:p>
          <a:p>
            <a:r>
              <a:rPr lang="en-US" sz="4400" dirty="0">
                <a:hlinkClick r:id="rId3"/>
              </a:rPr>
              <a:t>https://repl.it/@song3/fgetspractice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32988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se_themed" id="{974E9FA3-6890-AF45-9A34-E5F284D2E92C}" vid="{20B007DF-B7A4-1A47-878F-F510C2153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12231</TotalTime>
  <Words>415</Words>
  <Application>Microsoft Macintosh PowerPoint</Application>
  <PresentationFormat>Widescreen</PresentationFormat>
  <Paragraphs>52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Anonymous Pro for Powerline</vt:lpstr>
      <vt:lpstr>Arial</vt:lpstr>
      <vt:lpstr>Calibri</vt:lpstr>
      <vt:lpstr>Calibri Light</vt:lpstr>
      <vt:lpstr>Consolas</vt:lpstr>
      <vt:lpstr>Wingdings</vt:lpstr>
      <vt:lpstr>Office Theme</vt:lpstr>
      <vt:lpstr>CSSE 132 Linux I/O (cont.)</vt:lpstr>
      <vt:lpstr>Agenda</vt:lpstr>
      <vt:lpstr>File Representations: Buffered vs. Unbuffered</vt:lpstr>
      <vt:lpstr>Using Buffered I/O</vt:lpstr>
      <vt:lpstr>Buffered I/O</vt:lpstr>
      <vt:lpstr>fgets</vt:lpstr>
      <vt:lpstr>In-class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CSSE 132 Introduction to Computer Systems</dc:title>
  <dc:creator>Song, Lixing</dc:creator>
  <cp:lastModifiedBy>Chenette, Nate</cp:lastModifiedBy>
  <cp:revision>113</cp:revision>
  <dcterms:created xsi:type="dcterms:W3CDTF">2018-07-09T21:38:51Z</dcterms:created>
  <dcterms:modified xsi:type="dcterms:W3CDTF">2022-01-24T05:23:23Z</dcterms:modified>
</cp:coreProperties>
</file>