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82F4C-2A8C-47A7-A4F8-9EAE68AEAB87}" v="1" dt="2019-10-17T18:43:50.7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8"/>
    <p:restoredTop sz="94831"/>
  </p:normalViewPr>
  <p:slideViewPr>
    <p:cSldViewPr snapToGrid="0" snapToObjects="1">
      <p:cViewPr varScale="1">
        <p:scale>
          <a:sx n="126" d="100"/>
          <a:sy n="126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8EC4EC02-1F5E-C32D-672D-B1880107C71F}"/>
    <pc:docChg chg="modSld">
      <pc:chgData name="Song, Lixing" userId="S::song3@rose-hulman.edu::d86a4794-d57c-4f6d-acee-3349d9d3edfc" providerId="AD" clId="Web-{8EC4EC02-1F5E-C32D-672D-B1880107C71F}" dt="2019-10-11T22:24:32.099" v="7" actId="20577"/>
      <pc:docMkLst>
        <pc:docMk/>
      </pc:docMkLst>
      <pc:sldChg chg="modSp">
        <pc:chgData name="Song, Lixing" userId="S::song3@rose-hulman.edu::d86a4794-d57c-4f6d-acee-3349d9d3edfc" providerId="AD" clId="Web-{8EC4EC02-1F5E-C32D-672D-B1880107C71F}" dt="2019-10-11T22:24:32.099" v="6" actId="20577"/>
        <pc:sldMkLst>
          <pc:docMk/>
          <pc:sldMk cId="3812529585" sldId="267"/>
        </pc:sldMkLst>
        <pc:spChg chg="mod">
          <ac:chgData name="Song, Lixing" userId="S::song3@rose-hulman.edu::d86a4794-d57c-4f6d-acee-3349d9d3edfc" providerId="AD" clId="Web-{8EC4EC02-1F5E-C32D-672D-B1880107C71F}" dt="2019-10-11T22:24:32.099" v="6" actId="20577"/>
          <ac:spMkLst>
            <pc:docMk/>
            <pc:sldMk cId="3812529585" sldId="267"/>
            <ac:spMk id="3" creationId="{DF374256-CA35-3741-85B1-98ABA67553A3}"/>
          </ac:spMkLst>
        </pc:spChg>
      </pc:sldChg>
    </pc:docChg>
  </pc:docChgLst>
  <pc:docChgLst>
    <pc:chgData name="Song, Lixing" userId="d86a4794-d57c-4f6d-acee-3349d9d3edfc" providerId="ADAL" clId="{B0382F4C-2A8C-47A7-A4F8-9EAE68AEAB87}"/>
    <pc:docChg chg="modSld">
      <pc:chgData name="Song, Lixing" userId="d86a4794-d57c-4f6d-acee-3349d9d3edfc" providerId="ADAL" clId="{B0382F4C-2A8C-47A7-A4F8-9EAE68AEAB87}" dt="2019-10-17T18:43:50.723" v="0"/>
      <pc:docMkLst>
        <pc:docMk/>
      </pc:docMkLst>
      <pc:sldChg chg="addSp">
        <pc:chgData name="Song, Lixing" userId="d86a4794-d57c-4f6d-acee-3349d9d3edfc" providerId="ADAL" clId="{B0382F4C-2A8C-47A7-A4F8-9EAE68AEAB87}" dt="2019-10-17T18:43:50.723" v="0"/>
        <pc:sldMkLst>
          <pc:docMk/>
          <pc:sldMk cId="1711713765" sldId="266"/>
        </pc:sldMkLst>
        <pc:inkChg chg="add">
          <ac:chgData name="Song, Lixing" userId="d86a4794-d57c-4f6d-acee-3349d9d3edfc" providerId="ADAL" clId="{B0382F4C-2A8C-47A7-A4F8-9EAE68AEAB87}" dt="2019-10-17T18:43:50.723" v="0"/>
          <ac:inkMkLst>
            <pc:docMk/>
            <pc:sldMk cId="1711713765" sldId="266"/>
            <ac:inkMk id="4" creationId="{001A0336-3B56-45D3-801F-69A8A8684B94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  <p:extLst>
      <p:ext uri="{BB962C8B-B14F-4D97-AF65-F5344CB8AC3E}">
        <p14:creationId xmlns:p14="http://schemas.microsoft.com/office/powerpoint/2010/main" val="211434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emofox.org/2017/11/21/floating-point-precis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0F98D-AA7F-D543-82BF-B40D74155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CSSE 132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Data Representation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fld id="{B7B09853-F130-A44D-A7BC-226D14CA7C56}" type="datetime2">
              <a:rPr lang="en-US">
                <a:solidFill>
                  <a:srgbClr val="FFFFFF"/>
                </a:solidFill>
              </a:rPr>
              <a:pPr/>
              <a:t>Monday, October 14, 2024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6C58-F378-1949-9C42-4E256C3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4256-CA35-3741-85B1-98ABA675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 bit sign</a:t>
            </a:r>
          </a:p>
          <a:p>
            <a:r>
              <a:rPr lang="en-US" dirty="0"/>
              <a:t>8 bit exponent (unsigned)</a:t>
            </a:r>
          </a:p>
          <a:p>
            <a:r>
              <a:rPr lang="en-US" dirty="0"/>
              <a:t>23 bit (24 with leading 1) fraction/significand (unsigned)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Special cases:</a:t>
            </a:r>
          </a:p>
          <a:p>
            <a:pPr lvl="1"/>
            <a:r>
              <a:rPr lang="en-US" dirty="0"/>
              <a:t>Zeros: sign = 1 or 0, exp = all 0, significand = all 0</a:t>
            </a:r>
          </a:p>
          <a:p>
            <a:pPr lvl="1"/>
            <a:r>
              <a:rPr lang="en-US" dirty="0"/>
              <a:t>Infinity: sign = 1 or 0, exp = all 1, significand = all 0 </a:t>
            </a:r>
          </a:p>
          <a:p>
            <a:pPr lvl="1"/>
            <a:r>
              <a:rPr lang="en-US" dirty="0" err="1"/>
              <a:t>NaN</a:t>
            </a:r>
            <a:r>
              <a:rPr lang="en-US" dirty="0"/>
              <a:t>: sign = 1 or 0, exp = all 1, significand = anything not all 0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23C69A-628D-00E0-8A7D-5CC100B7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20" y="3429000"/>
            <a:ext cx="749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FD1E9-BBD7-456C-F6FF-7CF18FE64CCB}"/>
              </a:ext>
            </a:extLst>
          </p:cNvPr>
          <p:cNvSpPr txBox="1"/>
          <p:nvPr/>
        </p:nvSpPr>
        <p:spPr>
          <a:xfrm>
            <a:off x="2479040" y="3750925"/>
            <a:ext cx="1381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</a:p>
        </p:txBody>
      </p:sp>
    </p:spTree>
    <p:extLst>
      <p:ext uri="{BB962C8B-B14F-4D97-AF65-F5344CB8AC3E}">
        <p14:creationId xmlns:p14="http://schemas.microsoft.com/office/powerpoint/2010/main" val="381252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C960-5A81-9946-BBBF-8EED9966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CCE0-4FBD-9140-A60E-F5EF350FB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both range and precision, while flexible, are limited.</a:t>
            </a:r>
          </a:p>
          <a:p>
            <a:r>
              <a:rPr lang="en-US" dirty="0"/>
              <a:t>In what ways can our abstract understanding of numbers be fooled by the reality of the datatype?</a:t>
            </a:r>
          </a:p>
        </p:txBody>
      </p:sp>
    </p:spTree>
    <p:extLst>
      <p:ext uri="{BB962C8B-B14F-4D97-AF65-F5344CB8AC3E}">
        <p14:creationId xmlns:p14="http://schemas.microsoft.com/office/powerpoint/2010/main" val="37687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represent non-integer numbers?</a:t>
            </a:r>
          </a:p>
          <a:p>
            <a:r>
              <a:rPr lang="en-US" dirty="0"/>
              <a:t>What is “precision” and “range”?</a:t>
            </a:r>
          </a:p>
          <a:p>
            <a:r>
              <a:rPr lang="en-US" dirty="0"/>
              <a:t>What does your computer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ED8A-A954-BF45-B392-8608824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 data types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08129-41F8-7044-AC76-6CD71CB70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3500" y="1690688"/>
            <a:ext cx="6985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/>
        </p:nvSpPr>
        <p:spPr bwMode="auto">
          <a:xfrm>
            <a:off x="9586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1011.101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716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5638800" y="1079501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5105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/>
        </p:nvGraphicFramePr>
        <p:xfrm>
          <a:off x="2425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4" name="Rectangle 96"/>
          <p:cNvSpPr>
            <a:spLocks/>
          </p:cNvSpPr>
          <p:nvPr/>
        </p:nvSpPr>
        <p:spPr bwMode="auto">
          <a:xfrm>
            <a:off x="9586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7729539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704850" y="127001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704850" y="4841081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Representation</a:t>
            </a:r>
            <a:endParaRPr lang="en-US" dirty="0"/>
          </a:p>
          <a:p>
            <a:pPr lvl="1"/>
            <a:r>
              <a:rPr lang="en-US" dirty="0"/>
              <a:t>Bits to right of “binary point” represent fractional powers of 2</a:t>
            </a:r>
          </a:p>
          <a:p>
            <a:pPr lvl="1"/>
            <a:r>
              <a:rPr lang="en-US" dirty="0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5564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5029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4479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3302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2552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3635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5822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5810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5808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5799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5865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89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6E44-7823-9948-A095-CBBAF322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decimal to binary float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4AB-E470-CA41-8BC2-5E32B102A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r>
              <a:rPr lang="en-US" dirty="0"/>
              <a:t>Try 0.1: 0.0001100110011…</a:t>
            </a:r>
          </a:p>
          <a:p>
            <a:pPr marL="457200" lvl="1" indent="0">
              <a:buNone/>
            </a:pPr>
            <a:r>
              <a:rPr lang="en-US" dirty="0"/>
              <a:t>0.1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.2 – 0</a:t>
            </a:r>
          </a:p>
          <a:p>
            <a:pPr marL="457200" lvl="1" indent="0">
              <a:buNone/>
            </a:pPr>
            <a:r>
              <a:rPr lang="en-US" dirty="0"/>
              <a:t>0.2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.4 – 0</a:t>
            </a:r>
          </a:p>
          <a:p>
            <a:pPr marL="457200" lvl="1" indent="0">
              <a:buNone/>
            </a:pPr>
            <a:r>
              <a:rPr lang="en-US" dirty="0"/>
              <a:t>0.4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.8 – 0</a:t>
            </a:r>
          </a:p>
          <a:p>
            <a:pPr marL="457200" lvl="1" indent="0">
              <a:buNone/>
            </a:pPr>
            <a:r>
              <a:rPr lang="en-US" dirty="0"/>
              <a:t>0.8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.6 – 1</a:t>
            </a:r>
          </a:p>
          <a:p>
            <a:pPr marL="457200" lvl="1" indent="0">
              <a:buNone/>
            </a:pPr>
            <a:r>
              <a:rPr lang="en-US" dirty="0"/>
              <a:t>0.6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.2 – 1</a:t>
            </a:r>
          </a:p>
          <a:p>
            <a:pPr marL="457200" lvl="1" indent="0">
              <a:buNone/>
            </a:pPr>
            <a:r>
              <a:rPr lang="en-US" dirty="0"/>
              <a:t>0.2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.4 – 0</a:t>
            </a:r>
          </a:p>
          <a:p>
            <a:pPr marL="457200" lvl="1" indent="0">
              <a:buNone/>
            </a:pPr>
            <a:r>
              <a:rPr lang="en-US" dirty="0"/>
              <a:t>0.4 x 2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.8 – 0</a:t>
            </a:r>
          </a:p>
          <a:p>
            <a:pPr marL="457200" lvl="1" indent="0">
              <a:buNone/>
            </a:pPr>
            <a:r>
              <a:rPr lang="en-US" dirty="0"/>
              <a:t>0.8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.6 – 1</a:t>
            </a:r>
          </a:p>
          <a:p>
            <a:pPr marL="457200" lvl="1" indent="0">
              <a:buNone/>
            </a:pPr>
            <a:r>
              <a:rPr lang="en-US" dirty="0"/>
              <a:t>0.6 x 2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.2 – 1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F9374-90F0-5441-A77C-C6988210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30" y="2787650"/>
            <a:ext cx="273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0F4-7C33-D442-B12A-ED80171E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for 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0C725-5624-3345-BA82-B9C5EBA67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digits could we use to represent 126,000,000,000?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1.26∗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12611?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0C725-5624-3345-BA82-B9C5EBA67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17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7057-C038-7643-B2AE-C876FC3B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vs.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693E-B318-E143-8A49-479A96E0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Floats use a variable </a:t>
            </a:r>
            <a:r>
              <a:rPr lang="en-US" i="1" dirty="0">
                <a:solidFill>
                  <a:srgbClr val="FF0000"/>
                </a:solidFill>
              </a:rPr>
              <a:t>exponent</a:t>
            </a:r>
            <a:r>
              <a:rPr lang="en-US" dirty="0"/>
              <a:t> whose value affects…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Range</a:t>
            </a:r>
            <a:r>
              <a:rPr lang="en-US" dirty="0"/>
              <a:t>: min to max values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Precision</a:t>
            </a:r>
            <a:r>
              <a:rPr lang="en-US" dirty="0"/>
              <a:t>: “tick” between adjacent values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\begin{array}{c|c|c|c|c} exponent &amp; range &amp; half &amp; float &amp; double \\ \hline 0 &amp; [1,2) &amp; 0.0009765625 &amp; 0.00000011920929 &amp; 0.0000000000000002220446 \\ 1 &amp; [2,4) &amp; 0.001953125 &amp; 0.000000238418579 &amp; 0.00000000000000044408921 \\ 2 &amp; [4,8) &amp; 0.00390625 &amp; 0.000000476837158 &amp; 0.00000000000000088817842 \\ 9 &amp; [512, 1024) &amp; 0.5 &amp; 0.00006103515 &amp; 0.00000000000011368684 \\ 10 &amp; [1024,2048) &amp; 1 &amp; 0.00012207031 &amp; 0.00000000000022737368 \\ 11 &amp; [2048,4096) &amp; 2 &amp; 0.00024414062 &amp; 0.00000000000045474735 \\ 12 &amp; [4096,8192) &amp; 4 &amp; 0.00048828125 &amp; 0.0000000000009094947 \\ 15 &amp; [32768, 65536) &amp; 32 &amp; 0.00390625 &amp; 0.0000000000072759576 \\ 16 &amp; [65536, 131072) &amp; N/A &amp; 0.0078125 &amp; 0.0000000000014551915 \\ 17 &amp; [131072, 262144) &amp; N/A &amp; 0.015625 &amp; 0.00000000002910383 \\ 18 &amp; [262144, 524288) &amp; N/A &amp; 0.03125 &amp; 0.000000000058207661 \\ 19 &amp; [524288, 1048576) &amp; N/A &amp; 0.0625 &amp; 0.00000000011641532 \\ 23 &amp; [8388608,16777216) &amp; N/A &amp; 1 &amp; 0.00000000186264515 \\ 52 &amp; [4503599627370496, 9007199254740992) &amp; N/A &amp; 536870912 &amp; 1 \\ \end{array} ">
            <a:extLst>
              <a:ext uri="{FF2B5EF4-FFF2-40B4-BE49-F238E27FC236}">
                <a16:creationId xmlns:a16="http://schemas.microsoft.com/office/drawing/2014/main" id="{1A1C2737-7364-6940-8AF4-DAB69B05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58" y="3187842"/>
            <a:ext cx="8495781" cy="30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8FFE9-C405-534E-9EDD-43894FA3040A}"/>
              </a:ext>
            </a:extLst>
          </p:cNvPr>
          <p:cNvSpPr txBox="1"/>
          <p:nvPr/>
        </p:nvSpPr>
        <p:spPr>
          <a:xfrm>
            <a:off x="5944819" y="6353373"/>
            <a:ext cx="5408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https://blog.demofox.org/2017/11/21/floating-point-precision/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6728B-4853-E245-9D19-38EE8A594392}"/>
              </a:ext>
            </a:extLst>
          </p:cNvPr>
          <p:cNvSpPr/>
          <p:nvPr/>
        </p:nvSpPr>
        <p:spPr>
          <a:xfrm>
            <a:off x="5875281" y="3079531"/>
            <a:ext cx="4876800" cy="32738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EFFBA-3569-454D-816C-3F3B01B6FE80}"/>
              </a:ext>
            </a:extLst>
          </p:cNvPr>
          <p:cNvSpPr/>
          <p:nvPr/>
        </p:nvSpPr>
        <p:spPr>
          <a:xfrm>
            <a:off x="2942897" y="3079531"/>
            <a:ext cx="2848304" cy="32738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A9D3CD-7CD4-FA4D-9E0D-8257CB314E20}"/>
              </a:ext>
            </a:extLst>
          </p:cNvPr>
          <p:cNvSpPr/>
          <p:nvPr/>
        </p:nvSpPr>
        <p:spPr>
          <a:xfrm>
            <a:off x="2091558" y="3079531"/>
            <a:ext cx="756746" cy="3273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765-2B53-7744-A90B-10555552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6306-FC8D-A244-8E90-84797062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Half-precision 16-bit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seeeeeffffffffff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 bit sign</a:t>
            </a:r>
          </a:p>
          <a:p>
            <a:pPr lvl="1"/>
            <a:r>
              <a:rPr lang="en-US" dirty="0"/>
              <a:t>5 bit exponent (unsigned)</a:t>
            </a:r>
          </a:p>
          <a:p>
            <a:pPr lvl="1"/>
            <a:r>
              <a:rPr lang="en-US" dirty="0"/>
              <a:t>10 bit fraction/significand (unsigned) </a:t>
            </a:r>
          </a:p>
          <a:p>
            <a:endParaRPr lang="en-US" dirty="0"/>
          </a:p>
          <a:p>
            <a:r>
              <a:rPr lang="en-US" dirty="0"/>
              <a:t>Formula: (−1)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sign</a:t>
            </a:r>
            <a:r>
              <a:rPr lang="en-US" dirty="0"/>
              <a:t> × 2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exp</a:t>
            </a:r>
            <a:r>
              <a:rPr lang="en-US" baseline="30000" dirty="0"/>
              <a:t>−15 </a:t>
            </a:r>
            <a:r>
              <a:rPr lang="en-US" dirty="0"/>
              <a:t>× 1.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significand</a:t>
            </a:r>
            <a:r>
              <a:rPr lang="en-US" dirty="0"/>
              <a:t> </a:t>
            </a:r>
          </a:p>
          <a:p>
            <a:r>
              <a:rPr lang="en-US" dirty="0"/>
              <a:t>Simple Examples:</a:t>
            </a:r>
            <a:br>
              <a:rPr lang="en-US" dirty="0"/>
            </a:br>
            <a:r>
              <a:rPr lang="en-US" dirty="0"/>
              <a:t>0 01111 0000000000 = (−1)</a:t>
            </a:r>
            <a:r>
              <a:rPr lang="en-US" baseline="30000" dirty="0"/>
              <a:t>0</a:t>
            </a:r>
            <a:r>
              <a:rPr lang="en-US" dirty="0"/>
              <a:t> × 2</a:t>
            </a:r>
            <a:r>
              <a:rPr lang="en-US" baseline="30000" dirty="0"/>
              <a:t>15−15 </a:t>
            </a:r>
            <a:r>
              <a:rPr lang="en-US" dirty="0"/>
              <a:t>× 1.0000000000</a:t>
            </a:r>
            <a:r>
              <a:rPr lang="en-US" baseline="-25000" dirty="0"/>
              <a:t>2</a:t>
            </a:r>
            <a:r>
              <a:rPr lang="en-US" dirty="0"/>
              <a:t> = 1</a:t>
            </a:r>
            <a:br>
              <a:rPr lang="en-US" dirty="0"/>
            </a:br>
            <a:r>
              <a:rPr lang="en-US" dirty="0"/>
              <a:t>1 00111 0000000000 = (−1)</a:t>
            </a:r>
            <a:r>
              <a:rPr lang="en-US" baseline="30000" dirty="0"/>
              <a:t>1</a:t>
            </a:r>
            <a:r>
              <a:rPr lang="en-US" dirty="0"/>
              <a:t> × 2</a:t>
            </a:r>
            <a:r>
              <a:rPr lang="en-US" baseline="30000" dirty="0"/>
              <a:t>7−15 </a:t>
            </a:r>
            <a:r>
              <a:rPr lang="en-US" dirty="0"/>
              <a:t>× 1.0000000000</a:t>
            </a:r>
            <a:r>
              <a:rPr lang="en-US" baseline="-25000" dirty="0"/>
              <a:t>2</a:t>
            </a:r>
            <a:r>
              <a:rPr lang="en-US" dirty="0"/>
              <a:t> = –1 × 2</a:t>
            </a:r>
            <a:r>
              <a:rPr lang="en-US" baseline="30000" dirty="0"/>
              <a:t>−8</a:t>
            </a:r>
            <a:r>
              <a:rPr lang="en-US" dirty="0"/>
              <a:t>  = –2</a:t>
            </a:r>
            <a:r>
              <a:rPr lang="en-US" baseline="30000" dirty="0"/>
              <a:t>−8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1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10149</TotalTime>
  <Words>463</Words>
  <Application>Microsoft Macintosh PowerPoint</Application>
  <PresentationFormat>Widescreen</PresentationFormat>
  <Paragraphs>85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Anonymous Pro for Powerline</vt:lpstr>
      <vt:lpstr>Arial</vt:lpstr>
      <vt:lpstr>Calibri</vt:lpstr>
      <vt:lpstr>Calibri Italic</vt:lpstr>
      <vt:lpstr>Calibri Light</vt:lpstr>
      <vt:lpstr>Cambria Math</vt:lpstr>
      <vt:lpstr>Consolas</vt:lpstr>
      <vt:lpstr>Gill Sans</vt:lpstr>
      <vt:lpstr>Monaco</vt:lpstr>
      <vt:lpstr>Times</vt:lpstr>
      <vt:lpstr>Times New Roman</vt:lpstr>
      <vt:lpstr>Wingdings</vt:lpstr>
      <vt:lpstr>Wingdings 2</vt:lpstr>
      <vt:lpstr>Office Theme</vt:lpstr>
      <vt:lpstr>CSSE 132 Data Representation II</vt:lpstr>
      <vt:lpstr>Questions</vt:lpstr>
      <vt:lpstr>Recap: C data types</vt:lpstr>
      <vt:lpstr>Fractional binary numbers</vt:lpstr>
      <vt:lpstr>Fractional Binary Numbers</vt:lpstr>
      <vt:lpstr>Convert decimal to binary float</vt:lpstr>
      <vt:lpstr>Intuition for Floating Point Representation</vt:lpstr>
      <vt:lpstr>Range vs. Precision</vt:lpstr>
      <vt:lpstr>IEEE 754</vt:lpstr>
      <vt:lpstr>IEEE 754 (cont.)</vt:lpstr>
      <vt:lpstr>What can go wrong?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111</cp:revision>
  <dcterms:created xsi:type="dcterms:W3CDTF">2018-07-09T21:38:51Z</dcterms:created>
  <dcterms:modified xsi:type="dcterms:W3CDTF">2024-10-16T03:23:13Z</dcterms:modified>
</cp:coreProperties>
</file>