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72" r:id="rId4"/>
    <p:sldId id="277" r:id="rId5"/>
    <p:sldId id="276" r:id="rId6"/>
    <p:sldId id="278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171B5-30BF-400C-9417-15627D0DBB1C}" v="2" dt="2019-10-08T13:11:43.2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/>
    <p:restoredTop sz="94719"/>
  </p:normalViewPr>
  <p:slideViewPr>
    <p:cSldViewPr snapToGrid="0" snapToObjects="1">
      <p:cViewPr varScale="1">
        <p:scale>
          <a:sx n="134" d="100"/>
          <a:sy n="134" d="100"/>
        </p:scale>
        <p:origin x="19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B1171B5-30BF-400C-9417-15627D0DBB1C}"/>
    <pc:docChg chg="modSld">
      <pc:chgData name="Song, Lixing" userId="d86a4794-d57c-4f6d-acee-3349d9d3edfc" providerId="ADAL" clId="{9B1171B5-30BF-400C-9417-15627D0DBB1C}" dt="2019-10-08T13:11:43.255" v="1"/>
      <pc:docMkLst>
        <pc:docMk/>
      </pc:docMkLst>
      <pc:sldChg chg="delSp modAnim">
        <pc:chgData name="Song, Lixing" userId="d86a4794-d57c-4f6d-acee-3349d9d3edfc" providerId="ADAL" clId="{9B1171B5-30BF-400C-9417-15627D0DBB1C}" dt="2019-10-08T13:11:43.255" v="1"/>
        <pc:sldMkLst>
          <pc:docMk/>
          <pc:sldMk cId="705596819" sldId="277"/>
        </pc:sldMkLst>
        <pc:inkChg chg="del">
          <ac:chgData name="Song, Lixing" userId="d86a4794-d57c-4f6d-acee-3349d9d3edfc" providerId="ADAL" clId="{9B1171B5-30BF-400C-9417-15627D0DBB1C}" dt="2019-10-08T13:11:32.514" v="0"/>
          <ac:inkMkLst>
            <pc:docMk/>
            <pc:sldMk cId="705596819" sldId="277"/>
            <ac:inkMk id="76" creationId="{8234A254-7CA3-4EB7-B141-B03785ECF09D}"/>
          </ac:inkMkLst>
        </pc:inkChg>
      </pc:sldChg>
    </pc:docChg>
  </pc:docChgLst>
  <pc:docChgLst>
    <pc:chgData name="Song, Lixing" userId="S::song3@rose-hulman.edu::d86a4794-d57c-4f6d-acee-3349d9d3edfc" providerId="AD" clId="Web-{6608B76C-CE00-8018-15DE-AB8D7BCE6252}"/>
    <pc:docChg chg="modSld sldOrd">
      <pc:chgData name="Song, Lixing" userId="S::song3@rose-hulman.edu::d86a4794-d57c-4f6d-acee-3349d9d3edfc" providerId="AD" clId="Web-{6608B76C-CE00-8018-15DE-AB8D7BCE6252}" dt="2019-10-04T18:43:43.403" v="11"/>
      <pc:docMkLst>
        <pc:docMk/>
      </pc:docMkLst>
      <pc:sldChg chg="mod ord modShow">
        <pc:chgData name="Song, Lixing" userId="S::song3@rose-hulman.edu::d86a4794-d57c-4f6d-acee-3349d9d3edfc" providerId="AD" clId="Web-{6608B76C-CE00-8018-15DE-AB8D7BCE6252}" dt="2019-10-04T18:43:43.403" v="11"/>
        <pc:sldMkLst>
          <pc:docMk/>
          <pc:sldMk cId="3801095407" sldId="258"/>
        </pc:sldMkLst>
      </pc:sldChg>
      <pc:sldChg chg="modSp">
        <pc:chgData name="Song, Lixing" userId="S::song3@rose-hulman.edu::d86a4794-d57c-4f6d-acee-3349d9d3edfc" providerId="AD" clId="Web-{6608B76C-CE00-8018-15DE-AB8D7BCE6252}" dt="2019-10-04T18:38:31.313" v="6" actId="20577"/>
        <pc:sldMkLst>
          <pc:docMk/>
          <pc:sldMk cId="1641175946" sldId="275"/>
        </pc:sldMkLst>
        <pc:spChg chg="mod">
          <ac:chgData name="Song, Lixing" userId="S::song3@rose-hulman.edu::d86a4794-d57c-4f6d-acee-3349d9d3edfc" providerId="AD" clId="Web-{6608B76C-CE00-8018-15DE-AB8D7BCE6252}" dt="2019-10-04T18:38:31.313" v="6" actId="20577"/>
          <ac:spMkLst>
            <pc:docMk/>
            <pc:sldMk cId="1641175946" sldId="275"/>
            <ac:spMk id="6" creationId="{9A49505A-3259-4924-BD4B-89580D7ECBC0}"/>
          </ac:spMkLst>
        </pc:spChg>
      </pc:sldChg>
      <pc:sldChg chg="ord">
        <pc:chgData name="Song, Lixing" userId="S::song3@rose-hulman.edu::d86a4794-d57c-4f6d-acee-3349d9d3edfc" providerId="AD" clId="Web-{6608B76C-CE00-8018-15DE-AB8D7BCE6252}" dt="2019-10-04T18:43:33.684" v="9"/>
        <pc:sldMkLst>
          <pc:docMk/>
          <pc:sldMk cId="2033074946" sldId="276"/>
        </pc:sldMkLst>
      </pc:sldChg>
      <pc:sldChg chg="ord">
        <pc:chgData name="Song, Lixing" userId="S::song3@rose-hulman.edu::d86a4794-d57c-4f6d-acee-3349d9d3edfc" providerId="AD" clId="Web-{6608B76C-CE00-8018-15DE-AB8D7BCE6252}" dt="2019-10-04T18:43:01.214" v="8"/>
        <pc:sldMkLst>
          <pc:docMk/>
          <pc:sldMk cId="70559681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5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eveloper.arm.com/documentation/102374/0102/Registers-in-AArch64---general-purpose-regist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tunacici7/aarch64-procedure-call-standard-aapcs64-abi-calling-conventions-machine-registers-a2c76254027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dhleee0123/stack-heap-memory-86daeb1b48f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The Stack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Thursday</a:t>
            </a:r>
            <a:r>
              <a:rPr lang="en-US"/>
              <a:t>, January 9,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DE7D-FBDE-4B15-BDA5-425DB7A3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935C-975B-474E-8B85-8702B589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Stack overview</a:t>
            </a:r>
          </a:p>
          <a:p>
            <a:r>
              <a:rPr lang="en-US" dirty="0"/>
              <a:t>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2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AC045-DC14-A763-9427-21329565D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673C-E4D9-2560-6E89-6B5F43CA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B446-B633-1876-489D-26E6085E0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552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Armv8-A (aarch64, arm64) there are </a:t>
            </a:r>
            <a:r>
              <a:rPr lang="en-US" dirty="0">
                <a:hlinkClick r:id="rId2"/>
              </a:rPr>
              <a:t>31 general-purpose</a:t>
            </a:r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64-bit</a:t>
            </a:r>
            <a:r>
              <a:rPr lang="en-US" dirty="0"/>
              <a:t> registers. </a:t>
            </a:r>
          </a:p>
          <a:p>
            <a:r>
              <a:rPr lang="en-US" dirty="0"/>
              <a:t>Each register can be used as a 64-bit X register (X0..X30), or as a 32-bit W register (W0..W30). [Case-insensitive: x0 same as X0]</a:t>
            </a:r>
          </a:p>
          <a:p>
            <a:r>
              <a:rPr lang="en-US" dirty="0"/>
              <a:t>Recommended to use registers 0–15 in your code</a:t>
            </a:r>
          </a:p>
          <a:p>
            <a:r>
              <a:rPr lang="en-US" dirty="0"/>
              <a:t>When a W register is written, the top 32 bits of the 64-bit register are zeroed.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BCCBB-1F88-7169-9B2F-0F6CF360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8" y="4680857"/>
            <a:ext cx="7772400" cy="1065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513B32-431C-8A82-F266-A2D30C26313D}"/>
              </a:ext>
            </a:extLst>
          </p:cNvPr>
          <p:cNvSpPr txBox="1"/>
          <p:nvPr/>
        </p:nvSpPr>
        <p:spPr>
          <a:xfrm>
            <a:off x="1371600" y="6018106"/>
            <a:ext cx="877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  <a:latin typeface="Courier" panose="02070309020205020404" pitchFamily="49" charset="0"/>
              </a:rPr>
              <a:t>ADD w0, w1, </a:t>
            </a:r>
            <a:r>
              <a:rPr lang="en-US" dirty="0">
                <a:latin typeface="Courier" panose="02070309020205020404" pitchFamily="49" charset="0"/>
              </a:rPr>
              <a:t>w</a:t>
            </a:r>
            <a:r>
              <a:rPr lang="en-US" i="0" dirty="0">
                <a:effectLst/>
                <a:latin typeface="Courier" panose="02070309020205020404" pitchFamily="49" charset="0"/>
              </a:rPr>
              <a:t>2      @ 32-bit addition on registers 0 and 1</a:t>
            </a:r>
          </a:p>
          <a:p>
            <a:r>
              <a:rPr lang="en-US" i="0" dirty="0">
                <a:effectLst/>
                <a:latin typeface="Courier" panose="02070309020205020404" pitchFamily="49" charset="0"/>
              </a:rPr>
              <a:t>ADD x0, x1, x2      @ 64-bit addition on the same registers!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0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D0DA-A704-FAB4-465A-9317DAAC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ARM64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50F54-F5A0-A549-ECEC-005FF350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3916"/>
            <a:ext cx="10515600" cy="1163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Other important registers:</a:t>
            </a:r>
          </a:p>
          <a:p>
            <a:pPr lvl="1"/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stack pointer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pc </a:t>
            </a:r>
            <a:r>
              <a:rPr lang="en-US" dirty="0"/>
              <a:t>program counter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889905-3CDA-7211-380E-86F799B8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2660"/>
            <a:ext cx="10515600" cy="40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8FA39-0EAC-0CB1-97EA-093542EE5DB1}"/>
              </a:ext>
            </a:extLst>
          </p:cNvPr>
          <p:cNvSpPr txBox="1"/>
          <p:nvPr/>
        </p:nvSpPr>
        <p:spPr>
          <a:xfrm>
            <a:off x="10197301" y="4982646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Source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BA071-D139-50FD-C806-96A1CA4D5703}"/>
              </a:ext>
            </a:extLst>
          </p:cNvPr>
          <p:cNvSpPr txBox="1"/>
          <p:nvPr/>
        </p:nvSpPr>
        <p:spPr>
          <a:xfrm>
            <a:off x="11116778" y="4427062"/>
            <a:ext cx="474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0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98B441-749E-8871-172A-EE46FD986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929"/>
          <a:stretch/>
        </p:blipFill>
        <p:spPr bwMode="auto">
          <a:xfrm>
            <a:off x="2878107" y="1774056"/>
            <a:ext cx="3217893" cy="47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99E6AE-81D7-4D7F-B544-E839C1ED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Process’s View of (Virtual)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D89E0-69B4-014B-A59C-9D8A7AA9C548}"/>
              </a:ext>
            </a:extLst>
          </p:cNvPr>
          <p:cNvSpPr txBox="1"/>
          <p:nvPr/>
        </p:nvSpPr>
        <p:spPr>
          <a:xfrm>
            <a:off x="9612630" y="6308209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D7CE5-F227-98A0-995F-528EDEFE799B}"/>
              </a:ext>
            </a:extLst>
          </p:cNvPr>
          <p:cNvSpPr txBox="1"/>
          <p:nvPr/>
        </p:nvSpPr>
        <p:spPr>
          <a:xfrm>
            <a:off x="6095999" y="4648768"/>
            <a:ext cx="33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Initialized when process starts</a:t>
            </a:r>
          </a:p>
          <a:p>
            <a:r>
              <a:rPr lang="en-US" dirty="0"/>
              <a:t>Not executable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365D8-D1A1-326C-CDFB-327781E7C2DB}"/>
              </a:ext>
            </a:extLst>
          </p:cNvPr>
          <p:cNvSpPr txBox="1"/>
          <p:nvPr/>
        </p:nvSpPr>
        <p:spPr>
          <a:xfrm>
            <a:off x="6096000" y="5572541"/>
            <a:ext cx="351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Initialized when process starts</a:t>
            </a:r>
          </a:p>
          <a:p>
            <a:r>
              <a:rPr lang="en-US" dirty="0"/>
              <a:t>Executable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A6E27-F4AC-6956-6B59-62DFF40591BD}"/>
              </a:ext>
            </a:extLst>
          </p:cNvPr>
          <p:cNvSpPr txBox="1"/>
          <p:nvPr/>
        </p:nvSpPr>
        <p:spPr>
          <a:xfrm>
            <a:off x="6096001" y="2440436"/>
            <a:ext cx="321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Managed “automatically”</a:t>
            </a:r>
          </a:p>
          <a:p>
            <a:r>
              <a:rPr lang="en-US" dirty="0"/>
              <a:t>(by compiler)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A44F8-17FA-9C7C-C554-5DCDE131DC93}"/>
              </a:ext>
            </a:extLst>
          </p:cNvPr>
          <p:cNvSpPr txBox="1"/>
          <p:nvPr/>
        </p:nvSpPr>
        <p:spPr>
          <a:xfrm>
            <a:off x="6095999" y="3724995"/>
            <a:ext cx="321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Managed dynamically</a:t>
            </a:r>
          </a:p>
          <a:p>
            <a:r>
              <a:rPr lang="en-US" dirty="0"/>
              <a:t>(at runtime)</a:t>
            </a:r>
          </a:p>
        </p:txBody>
      </p:sp>
    </p:spTree>
    <p:extLst>
      <p:ext uri="{BB962C8B-B14F-4D97-AF65-F5344CB8AC3E}">
        <p14:creationId xmlns:p14="http://schemas.microsoft.com/office/powerpoint/2010/main" val="203307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11C2A-D6EC-DB4B-0325-474E65444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516C-2439-9367-4F77-44F37507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C8B51-B7BB-EAF3-F62A-F7BDC6AB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5209"/>
          </a:xfrm>
        </p:spPr>
        <p:txBody>
          <a:bodyPr>
            <a:normAutofit/>
          </a:bodyPr>
          <a:lstStyle/>
          <a:p>
            <a:r>
              <a:rPr lang="en-US" dirty="0"/>
              <a:t>Handle function calls, like when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dirty="0"/>
              <a:t> calls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my_func</a:t>
            </a:r>
            <a:endParaRPr lang="en-US" dirty="0"/>
          </a:p>
          <a:p>
            <a:r>
              <a:rPr lang="en-US" dirty="0"/>
              <a:t>Store local variables/automatic variables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3F162B-D7C2-287E-6BDD-B1404BB80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929" b="66891"/>
          <a:stretch/>
        </p:blipFill>
        <p:spPr bwMode="auto">
          <a:xfrm>
            <a:off x="7461537" y="3797166"/>
            <a:ext cx="3217893" cy="15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5C7B4A-EFAA-67BF-D8BE-2A8280455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58460"/>
              </p:ext>
            </p:extLst>
          </p:nvPr>
        </p:nvGraphicFramePr>
        <p:xfrm>
          <a:off x="4730464" y="3215505"/>
          <a:ext cx="1348740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8740">
                  <a:extLst>
                    <a:ext uri="{9D8B030D-6E8A-4147-A177-3AD203B41FA5}">
                      <a16:colId xmlns:a16="http://schemas.microsoft.com/office/drawing/2014/main" val="23007325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229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0955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4846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8214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203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0244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6599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0179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2666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684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578268"/>
                  </a:ext>
                </a:extLst>
              </a:tr>
            </a:tbl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95E1D4BA-C0E5-FEA3-5395-3DBCC62517A6}"/>
              </a:ext>
            </a:extLst>
          </p:cNvPr>
          <p:cNvSpPr/>
          <p:nvPr/>
        </p:nvSpPr>
        <p:spPr>
          <a:xfrm>
            <a:off x="6124924" y="4872855"/>
            <a:ext cx="171450" cy="136017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166968E-4AE4-3D78-18F7-0E1808DC5CB0}"/>
              </a:ext>
            </a:extLst>
          </p:cNvPr>
          <p:cNvSpPr/>
          <p:nvPr/>
        </p:nvSpPr>
        <p:spPr>
          <a:xfrm>
            <a:off x="6124227" y="3232970"/>
            <a:ext cx="172147" cy="159657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6230AD-D091-4505-E05C-461CB9F5D6BE}"/>
              </a:ext>
            </a:extLst>
          </p:cNvPr>
          <p:cNvSpPr txBox="1"/>
          <p:nvPr/>
        </p:nvSpPr>
        <p:spPr>
          <a:xfrm>
            <a:off x="6286615" y="3769676"/>
            <a:ext cx="1230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cs typeface="Consolas" panose="020B0609020204030204" pitchFamily="49" charset="0"/>
              </a:rPr>
              <a:t>Stack frame of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20AD69-DF10-0B8A-ACBD-FC767F475141}"/>
              </a:ext>
            </a:extLst>
          </p:cNvPr>
          <p:cNvSpPr txBox="1"/>
          <p:nvPr/>
        </p:nvSpPr>
        <p:spPr>
          <a:xfrm>
            <a:off x="1318260" y="3546975"/>
            <a:ext cx="1600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↳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my_func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F5F29-852A-E2A6-7669-0395422FB507}"/>
              </a:ext>
            </a:extLst>
          </p:cNvPr>
          <p:cNvSpPr/>
          <p:nvPr/>
        </p:nvSpPr>
        <p:spPr>
          <a:xfrm>
            <a:off x="8404212" y="4700719"/>
            <a:ext cx="2191398" cy="282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3B02F8-8FDD-26E9-0E1B-5383565A1FA3}"/>
              </a:ext>
            </a:extLst>
          </p:cNvPr>
          <p:cNvCxnSpPr>
            <a:cxnSpLocks/>
          </p:cNvCxnSpPr>
          <p:nvPr/>
        </p:nvCxnSpPr>
        <p:spPr>
          <a:xfrm flipH="1" flipV="1">
            <a:off x="6093317" y="3214773"/>
            <a:ext cx="2310895" cy="148594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6ABEE1-1469-FBCB-A471-C1A198D64E78}"/>
              </a:ext>
            </a:extLst>
          </p:cNvPr>
          <p:cNvCxnSpPr>
            <a:cxnSpLocks/>
          </p:cNvCxnSpPr>
          <p:nvPr/>
        </p:nvCxnSpPr>
        <p:spPr>
          <a:xfrm flipH="1">
            <a:off x="6093317" y="4983480"/>
            <a:ext cx="2310895" cy="12495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679BBF4-1292-F246-361B-08DFF44D20C9}"/>
              </a:ext>
            </a:extLst>
          </p:cNvPr>
          <p:cNvSpPr txBox="1"/>
          <p:nvPr/>
        </p:nvSpPr>
        <p:spPr>
          <a:xfrm>
            <a:off x="6286615" y="5158480"/>
            <a:ext cx="1230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cs typeface="Consolas" panose="020B0609020204030204" pitchFamily="49" charset="0"/>
              </a:rPr>
              <a:t>Stack frame of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my_func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DC4A62-59AC-E9E5-7F78-8E057EFC44E6}"/>
              </a:ext>
            </a:extLst>
          </p:cNvPr>
          <p:cNvSpPr txBox="1"/>
          <p:nvPr/>
        </p:nvSpPr>
        <p:spPr>
          <a:xfrm>
            <a:off x="3964117" y="452816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7CF63C-0FAC-6F9A-3FE5-2A1A49116AF8}"/>
              </a:ext>
            </a:extLst>
          </p:cNvPr>
          <p:cNvSpPr txBox="1"/>
          <p:nvPr/>
        </p:nvSpPr>
        <p:spPr>
          <a:xfrm>
            <a:off x="3756667" y="588655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my_func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4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E879-767C-844C-8A24-C74A8963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a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5DED-1DFF-6949-AA43-769C978A5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27753"/>
          </a:xfrm>
        </p:spPr>
        <p:txBody>
          <a:bodyPr/>
          <a:lstStyle/>
          <a:p>
            <a:r>
              <a:rPr lang="en-US" dirty="0"/>
              <a:t>Caller vs. </a:t>
            </a:r>
            <a:r>
              <a:rPr lang="en-US" dirty="0" err="1"/>
              <a:t>callee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caller </a:t>
            </a:r>
            <a:r>
              <a:rPr lang="en-US" dirty="0"/>
              <a:t>the code that calls the procedure</a:t>
            </a:r>
          </a:p>
          <a:p>
            <a:pPr lvl="1"/>
            <a:r>
              <a:rPr lang="en-US" b="1" dirty="0" err="1"/>
              <a:t>callee</a:t>
            </a:r>
            <a:r>
              <a:rPr lang="en-US" b="1" dirty="0"/>
              <a:t> </a:t>
            </a:r>
            <a:r>
              <a:rPr lang="en-US" dirty="0"/>
              <a:t>the code that implements the procedure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D26B8-B67D-464F-AF42-993DE999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321" y="3504623"/>
            <a:ext cx="3305039" cy="1537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6CECA8-4BA5-B2A9-C931-E7302DEA2B1F}"/>
              </a:ext>
            </a:extLst>
          </p:cNvPr>
          <p:cNvSpPr txBox="1"/>
          <p:nvPr/>
        </p:nvSpPr>
        <p:spPr>
          <a:xfrm>
            <a:off x="2679424" y="3798435"/>
            <a:ext cx="1600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↳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my_func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F9A34-8619-EA12-E135-9A1ABA6CA0A2}"/>
              </a:ext>
            </a:extLst>
          </p:cNvPr>
          <p:cNvSpPr txBox="1"/>
          <p:nvPr/>
        </p:nvSpPr>
        <p:spPr>
          <a:xfrm>
            <a:off x="5837873" y="4434170"/>
            <a:ext cx="780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24882-1C42-1CD1-0646-6A187949FCCD}"/>
              </a:ext>
            </a:extLst>
          </p:cNvPr>
          <p:cNvSpPr txBox="1"/>
          <p:nvPr/>
        </p:nvSpPr>
        <p:spPr>
          <a:xfrm>
            <a:off x="7962765" y="4426699"/>
            <a:ext cx="1203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my_func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4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07FB-7B9F-FD4A-B218-3308D7D2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caller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240A4-DF91-C34A-9A1A-E0EE02A5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024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Set up input arguments in registers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…</a:t>
            </a:r>
            <a:r>
              <a:rPr lang="en-US" dirty="0"/>
              <a:t>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bl proc</a:t>
            </a:r>
            <a:r>
              <a:rPr lang="en-US" dirty="0"/>
              <a:t>: Branch link to procedure</a:t>
            </a:r>
          </a:p>
          <a:p>
            <a:pPr lvl="1"/>
            <a:r>
              <a:rPr lang="en-US" dirty="0"/>
              <a:t>return address goes in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lr</a:t>
            </a:r>
            <a:r>
              <a:rPr lang="en-US" dirty="0"/>
              <a:t>, a.k.a.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x30</a:t>
            </a:r>
          </a:p>
          <a:p>
            <a:r>
              <a:rPr lang="en-US" dirty="0"/>
              <a:t>On return, read return value from register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0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6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00A0-9680-2D4B-9B87-57458372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dirty="0" err="1"/>
              <a:t>callee</a:t>
            </a:r>
            <a:r>
              <a:rPr lang="en-US" dirty="0"/>
              <a:t>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CAF8-816D-EC4F-B1AF-5A957E92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(Possibly) Back up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lr</a:t>
            </a:r>
            <a:r>
              <a:rPr lang="en-US" dirty="0"/>
              <a:t> register to be modified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dirty="0"/>
              <a:t>Assign values of input arguments from registers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…</a:t>
            </a:r>
            <a:r>
              <a:rPr lang="en-US" dirty="0"/>
              <a:t> </a:t>
            </a:r>
          </a:p>
          <a:p>
            <a:r>
              <a:rPr lang="en-US" dirty="0"/>
              <a:t>Run function body</a:t>
            </a:r>
          </a:p>
          <a:p>
            <a:r>
              <a:rPr lang="en-US" dirty="0"/>
              <a:t>Fill up register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/>
              <a:t> for return</a:t>
            </a:r>
          </a:p>
          <a:p>
            <a:r>
              <a:rPr lang="en-US" dirty="0"/>
              <a:t>(If needed) Restore register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lr</a:t>
            </a:r>
            <a:endParaRPr lang="en-US" dirty="0"/>
          </a:p>
          <a:p>
            <a:r>
              <a:rPr lang="en-US" dirty="0"/>
              <a:t>Go back to next instruction in call by branching to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9225</TotalTime>
  <Words>350</Words>
  <Application>Microsoft Macintosh PowerPoint</Application>
  <PresentationFormat>Widescreen</PresentationFormat>
  <Paragraphs>65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Anonymous Pro for Powerline</vt:lpstr>
      <vt:lpstr>Arial</vt:lpstr>
      <vt:lpstr>Calibri</vt:lpstr>
      <vt:lpstr>Calibri Light</vt:lpstr>
      <vt:lpstr>Consolas</vt:lpstr>
      <vt:lpstr>Courier</vt:lpstr>
      <vt:lpstr>Wingdings</vt:lpstr>
      <vt:lpstr>Office Theme</vt:lpstr>
      <vt:lpstr>CSSE 132 The Stack</vt:lpstr>
      <vt:lpstr>Outline</vt:lpstr>
      <vt:lpstr>Reminder: Registers</vt:lpstr>
      <vt:lpstr>ARM64 Registers</vt:lpstr>
      <vt:lpstr>A Process’s View of (Virtual) Memory</vt:lpstr>
      <vt:lpstr>The Stack</vt:lpstr>
      <vt:lpstr>How to handle a function call</vt:lpstr>
      <vt:lpstr>What the caller does</vt:lpstr>
      <vt:lpstr>What the callee does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137</cp:revision>
  <dcterms:created xsi:type="dcterms:W3CDTF">2018-07-09T21:38:51Z</dcterms:created>
  <dcterms:modified xsi:type="dcterms:W3CDTF">2025-04-03T18:00:06Z</dcterms:modified>
</cp:coreProperties>
</file>