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1" r:id="rId3"/>
    <p:sldId id="273" r:id="rId4"/>
    <p:sldId id="261" r:id="rId5"/>
    <p:sldId id="270" r:id="rId6"/>
    <p:sldId id="274" r:id="rId7"/>
    <p:sldId id="263" r:id="rId8"/>
    <p:sldId id="264" r:id="rId9"/>
    <p:sldId id="257" r:id="rId10"/>
    <p:sldId id="279" r:id="rId11"/>
    <p:sldId id="278" r:id="rId12"/>
    <p:sldId id="277" r:id="rId13"/>
    <p:sldId id="276" r:id="rId14"/>
    <p:sldId id="259" r:id="rId15"/>
    <p:sldId id="260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1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07E333-F862-D84B-AD89-32A0C942553D}" v="3" dt="2019-09-22T23:25:10.886"/>
    <p1510:client id="{72EDD7A1-EB04-A3D3-AC9E-47255F9537D8}" v="144" dt="2019-09-26T13:07:31.73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1"/>
    <p:restoredTop sz="94648"/>
  </p:normalViewPr>
  <p:slideViewPr>
    <p:cSldViewPr snapToGrid="0">
      <p:cViewPr varScale="1">
        <p:scale>
          <a:sx n="117" d="100"/>
          <a:sy n="117" d="100"/>
        </p:scale>
        <p:origin x="2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g, Lixing" userId="d86a4794-d57c-4f6d-acee-3349d9d3edfc" providerId="ADAL" clId="{4E07E333-F862-D84B-AD89-32A0C942553D}"/>
    <pc:docChg chg="custSel addSld delSld modSld">
      <pc:chgData name="Song, Lixing" userId="d86a4794-d57c-4f6d-acee-3349d9d3edfc" providerId="ADAL" clId="{4E07E333-F862-D84B-AD89-32A0C942553D}" dt="2019-09-22T23:48:44.294" v="25" actId="2696"/>
      <pc:docMkLst>
        <pc:docMk/>
      </pc:docMkLst>
      <pc:sldChg chg="addSp delSp modSp add del">
        <pc:chgData name="Song, Lixing" userId="d86a4794-d57c-4f6d-acee-3349d9d3edfc" providerId="ADAL" clId="{4E07E333-F862-D84B-AD89-32A0C942553D}" dt="2019-09-22T21:40:53.376" v="7" actId="2696"/>
        <pc:sldMkLst>
          <pc:docMk/>
          <pc:sldMk cId="2382780744" sldId="273"/>
        </pc:sldMkLst>
        <pc:picChg chg="add del mod">
          <ac:chgData name="Song, Lixing" userId="d86a4794-d57c-4f6d-acee-3349d9d3edfc" providerId="ADAL" clId="{4E07E333-F862-D84B-AD89-32A0C942553D}" dt="2019-09-22T21:40:47.293" v="6" actId="478"/>
          <ac:picMkLst>
            <pc:docMk/>
            <pc:sldMk cId="2382780744" sldId="273"/>
            <ac:picMk id="2" creationId="{833B5F01-6BFC-264B-A3FF-F3D7D2F57951}"/>
          </ac:picMkLst>
        </pc:picChg>
      </pc:sldChg>
      <pc:sldChg chg="modSp add del">
        <pc:chgData name="Song, Lixing" userId="d86a4794-d57c-4f6d-acee-3349d9d3edfc" providerId="ADAL" clId="{4E07E333-F862-D84B-AD89-32A0C942553D}" dt="2019-09-22T23:48:44.294" v="25" actId="2696"/>
        <pc:sldMkLst>
          <pc:docMk/>
          <pc:sldMk cId="3238629923" sldId="273"/>
        </pc:sldMkLst>
        <pc:spChg chg="mod">
          <ac:chgData name="Song, Lixing" userId="d86a4794-d57c-4f6d-acee-3349d9d3edfc" providerId="ADAL" clId="{4E07E333-F862-D84B-AD89-32A0C942553D}" dt="2019-09-22T23:25:21.442" v="24" actId="20577"/>
          <ac:spMkLst>
            <pc:docMk/>
            <pc:sldMk cId="3238629923" sldId="273"/>
            <ac:spMk id="2" creationId="{ADAF9915-97FF-F644-BCB3-073F0EBAC21E}"/>
          </ac:spMkLst>
        </pc:spChg>
      </pc:sldChg>
    </pc:docChg>
  </pc:docChgLst>
  <pc:docChgLst>
    <pc:chgData name="Song, Lixing" userId="S::song3@rose-hulman.edu::d86a4794-d57c-4f6d-acee-3349d9d3edfc" providerId="AD" clId="Web-{72EDD7A1-EB04-A3D3-AC9E-47255F9537D8}"/>
    <pc:docChg chg="addSld delSld modSld sldOrd">
      <pc:chgData name="Song, Lixing" userId="S::song3@rose-hulman.edu::d86a4794-d57c-4f6d-acee-3349d9d3edfc" providerId="AD" clId="Web-{72EDD7A1-EB04-A3D3-AC9E-47255F9537D8}" dt="2019-09-26T13:07:31.738" v="142"/>
      <pc:docMkLst>
        <pc:docMk/>
      </pc:docMkLst>
      <pc:sldChg chg="ord">
        <pc:chgData name="Song, Lixing" userId="S::song3@rose-hulman.edu::d86a4794-d57c-4f6d-acee-3349d9d3edfc" providerId="AD" clId="Web-{72EDD7A1-EB04-A3D3-AC9E-47255F9537D8}" dt="2019-09-26T13:07:28.035" v="141"/>
        <pc:sldMkLst>
          <pc:docMk/>
          <pc:sldMk cId="4194942633" sldId="257"/>
        </pc:sldMkLst>
      </pc:sldChg>
      <pc:sldChg chg="modSp">
        <pc:chgData name="Song, Lixing" userId="S::song3@rose-hulman.edu::d86a4794-d57c-4f6d-acee-3349d9d3edfc" providerId="AD" clId="Web-{72EDD7A1-EB04-A3D3-AC9E-47255F9537D8}" dt="2019-09-26T13:07:11.409" v="139" actId="20577"/>
        <pc:sldMkLst>
          <pc:docMk/>
          <pc:sldMk cId="4230564883" sldId="271"/>
        </pc:sldMkLst>
        <pc:spChg chg="mod">
          <ac:chgData name="Song, Lixing" userId="S::song3@rose-hulman.edu::d86a4794-d57c-4f6d-acee-3349d9d3edfc" providerId="AD" clId="Web-{72EDD7A1-EB04-A3D3-AC9E-47255F9537D8}" dt="2019-09-26T13:07:11.409" v="139" actId="20577"/>
          <ac:spMkLst>
            <pc:docMk/>
            <pc:sldMk cId="4230564883" sldId="271"/>
            <ac:spMk id="3" creationId="{346A0038-28B6-C141-9130-E1330E8DB3C1}"/>
          </ac:spMkLst>
        </pc:spChg>
      </pc:sldChg>
      <pc:sldChg chg="modSp new del">
        <pc:chgData name="Song, Lixing" userId="S::song3@rose-hulman.edu::d86a4794-d57c-4f6d-acee-3349d9d3edfc" providerId="AD" clId="Web-{72EDD7A1-EB04-A3D3-AC9E-47255F9537D8}" dt="2019-09-26T13:07:31.738" v="142"/>
        <pc:sldMkLst>
          <pc:docMk/>
          <pc:sldMk cId="2072248815" sldId="273"/>
        </pc:sldMkLst>
        <pc:spChg chg="mod">
          <ac:chgData name="Song, Lixing" userId="S::song3@rose-hulman.edu::d86a4794-d57c-4f6d-acee-3349d9d3edfc" providerId="AD" clId="Web-{72EDD7A1-EB04-A3D3-AC9E-47255F9537D8}" dt="2019-09-26T13:04:21.357" v="32" actId="1076"/>
          <ac:spMkLst>
            <pc:docMk/>
            <pc:sldMk cId="2072248815" sldId="273"/>
            <ac:spMk id="2" creationId="{5032F0CD-AF1D-4884-8CC8-A859533E518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AE51D-F948-044F-B984-1DA50063DADE}" type="datetimeFigureOut">
              <a:rPr lang="en-US" smtClean="0"/>
              <a:t>4/3/25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22CBE-7C8D-5A43-B8F2-1E0DADD6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0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2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body"/>
          </p:nvPr>
        </p:nvSpPr>
        <p:spPr>
          <a:xfrm>
            <a:off x="702360" y="4421880"/>
            <a:ext cx="5616000" cy="4186440"/>
          </a:xfrm>
          <a:prstGeom prst="rect">
            <a:avLst/>
          </a:prstGeom>
        </p:spPr>
        <p:txBody>
          <a:bodyPr lIns="93240" tIns="46800" rIns="93240" bIns="46800"/>
          <a:lstStyle/>
          <a:p>
            <a:r>
              <a:rPr lang="en-US" b="1">
                <a:latin typeface="Times New Roman"/>
              </a:rPr>
              <a:t>Compiler</a:t>
            </a:r>
            <a:r>
              <a:rPr lang="en-US">
                <a:latin typeface="Times New Roman"/>
              </a:rPr>
              <a:t> stage: All C language code in the </a:t>
            </a:r>
            <a:r>
              <a:rPr lang="en-US" i="1">
                <a:latin typeface="Times New Roman"/>
              </a:rPr>
              <a:t>.c</a:t>
            </a:r>
            <a:r>
              <a:rPr lang="en-US">
                <a:latin typeface="Times New Roman"/>
              </a:rPr>
              <a:t> file is converted into a lower-level language called Assembly language; making </a:t>
            </a:r>
            <a:r>
              <a:rPr lang="en-US" i="1">
                <a:latin typeface="Times New Roman"/>
              </a:rPr>
              <a:t>.s</a:t>
            </a:r>
            <a:r>
              <a:rPr lang="en-US">
                <a:latin typeface="Times New Roman"/>
              </a:rPr>
              <a:t> files.  </a:t>
            </a:r>
            <a:endParaRPr/>
          </a:p>
          <a:p>
            <a:r>
              <a:rPr lang="en-US">
                <a:latin typeface="Times New Roman"/>
              </a:rPr>
              <a:t>(can use -S option)</a:t>
            </a:r>
            <a:endParaRPr/>
          </a:p>
          <a:p>
            <a:endParaRPr/>
          </a:p>
          <a:p>
            <a:r>
              <a:rPr lang="en-US" b="1">
                <a:latin typeface="Times New Roman"/>
              </a:rPr>
              <a:t>Assembler</a:t>
            </a:r>
            <a:r>
              <a:rPr lang="en-US">
                <a:latin typeface="Times New Roman"/>
              </a:rPr>
              <a:t> stage: The assembly language code made by the previous stage is then converted into </a:t>
            </a:r>
            <a:r>
              <a:rPr lang="en-US" i="1">
                <a:latin typeface="Times New Roman"/>
              </a:rPr>
              <a:t>object code</a:t>
            </a:r>
            <a:r>
              <a:rPr lang="en-US">
                <a:latin typeface="Times New Roman"/>
              </a:rPr>
              <a:t> which are fragments of code that the computer understands directly. An object code file ends with </a:t>
            </a:r>
            <a:r>
              <a:rPr lang="en-US" i="1">
                <a:latin typeface="Times New Roman"/>
              </a:rPr>
              <a:t>.o</a:t>
            </a:r>
            <a:r>
              <a:rPr lang="en-US">
                <a:latin typeface="Times New Roman"/>
              </a:rPr>
              <a:t>.   </a:t>
            </a:r>
            <a:endParaRPr/>
          </a:p>
          <a:p>
            <a:r>
              <a:rPr lang="en-US">
                <a:latin typeface="Times New Roman"/>
              </a:rPr>
              <a:t>(Can use –c option) The object code is generated using the instruction set architecture of the underlying machine.</a:t>
            </a:r>
            <a:endParaRPr/>
          </a:p>
          <a:p>
            <a:endParaRPr/>
          </a:p>
          <a:p>
            <a:r>
              <a:rPr lang="en-US" b="1">
                <a:latin typeface="Times New Roman"/>
              </a:rPr>
              <a:t>Linker</a:t>
            </a:r>
            <a:r>
              <a:rPr lang="en-US">
                <a:latin typeface="Times New Roman"/>
              </a:rPr>
              <a:t> stage: The final stage in compiling a program involves linking the object code to code libraries which contain certain "built-in" functions, such as </a:t>
            </a:r>
            <a:r>
              <a:rPr lang="en-US" err="1">
                <a:latin typeface="Times New Roman"/>
              </a:rPr>
              <a:t>printf</a:t>
            </a:r>
            <a:r>
              <a:rPr lang="en-US">
                <a:latin typeface="Times New Roman"/>
              </a:rPr>
              <a:t>. This stage produces an executable program, which is named </a:t>
            </a:r>
            <a:r>
              <a:rPr lang="en-US" i="1" err="1">
                <a:latin typeface="Times New Roman"/>
              </a:rPr>
              <a:t>a.out</a:t>
            </a:r>
            <a:r>
              <a:rPr lang="en-US">
                <a:latin typeface="Times New Roman"/>
              </a:rPr>
              <a:t> by default.  (Can use –o option to rename executable)</a:t>
            </a:r>
            <a:endParaRPr/>
          </a:p>
        </p:txBody>
      </p:sp>
      <p:sp>
        <p:nvSpPr>
          <p:cNvPr id="84" name="CustomShape 2"/>
          <p:cNvSpPr/>
          <p:nvPr/>
        </p:nvSpPr>
        <p:spPr>
          <a:xfrm>
            <a:off x="3978000" y="8841960"/>
            <a:ext cx="3040920" cy="462960"/>
          </a:xfrm>
          <a:prstGeom prst="rect">
            <a:avLst/>
          </a:prstGeom>
        </p:spPr>
        <p:txBody>
          <a:bodyPr lIns="93240" tIns="46800" rIns="93240" bIns="46800" anchor="b"/>
          <a:lstStyle/>
          <a:p>
            <a:pPr>
              <a:lnSpc>
                <a:spcPct val="100000"/>
              </a:lnSpc>
            </a:pPr>
            <a:fld id="{099F1AD6-7DFF-4392-A924-B4A7DD09965A}" type="slidenum">
              <a:rPr lang="en-US" sz="1300">
                <a:solidFill>
                  <a:srgbClr val="000000"/>
                </a:solidFill>
                <a:latin typeface="Times New Roman"/>
                <a:ea typeface="ＭＳ Ｐゴシック"/>
              </a:rPr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9747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0C2E-867D-DD4E-8391-1B9B8CA1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4383C-97A9-124A-AEF5-0ED806051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5C478-F15B-724E-AF85-E64CF8CA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BE228-A5BA-1346-9611-692B566B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86FF3-C71C-ED48-9776-950AEE7C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21B6E-8D43-744E-A3DD-654CDB8D9B3C}"/>
              </a:ext>
            </a:extLst>
          </p:cNvPr>
          <p:cNvSpPr/>
          <p:nvPr userDrawn="1"/>
        </p:nvSpPr>
        <p:spPr>
          <a:xfrm>
            <a:off x="1524000" y="1122363"/>
            <a:ext cx="9144000" cy="175096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9AB1C-D320-0549-AAEC-F1230F672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4146" y="1110006"/>
            <a:ext cx="2003854" cy="3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4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CA9A-9B9A-534F-95FD-E891BFCB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2A16F-A91B-1C45-A986-5C111876A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C7840-6E64-8C40-87C1-E12DB453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C8D39-5AC8-9E42-A42F-03D15CA9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BFAA-C162-184D-8DCA-D6DDCA02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7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3DC46-CC52-D542-BD49-F11617E6E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0C099-3287-F646-A0E4-D1BB44390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5DF1-C987-6449-B6D5-246B71A0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3583-2CA5-3A43-B1BD-8E3BB115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48078-4E13-0B41-81CB-4185BDE2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302F-1F2D-B444-B55A-C4F3C5F7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F27F-A93E-5F4D-A56A-2D1A7D97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>
            <a:lvl1pPr marL="228600" indent="-228600">
              <a:buClr>
                <a:srgbClr val="751F1C"/>
              </a:buClr>
              <a:buFont typeface="Wingdings" pitchFamily="2" charset="2"/>
              <a:buChar char="q"/>
              <a:defRPr/>
            </a:lvl1pPr>
            <a:lvl2pPr marL="685800" indent="-228600">
              <a:buClr>
                <a:srgbClr val="751F1C"/>
              </a:buClr>
              <a:buFont typeface="Wingdings" pitchFamily="2" charset="2"/>
              <a:buChar char="Ø"/>
              <a:defRPr/>
            </a:lvl2pPr>
            <a:lvl3pPr marL="1143000" indent="-228600">
              <a:buClr>
                <a:srgbClr val="751F1C"/>
              </a:buClr>
              <a:buFont typeface="Wingdings" pitchFamily="2" charset="2"/>
              <a:buChar char="§"/>
              <a:defRPr/>
            </a:lvl3pPr>
            <a:lvl4pPr>
              <a:buClr>
                <a:srgbClr val="751F1C"/>
              </a:buClr>
              <a:defRPr/>
            </a:lvl4pPr>
            <a:lvl5pPr>
              <a:buClr>
                <a:srgbClr val="751F1C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111E-CDCA-8A48-9E4F-8E5C4713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4/3/25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3A7B-5F0D-4D4D-A4B4-A06C125A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A7A1E-BB98-BA4F-A384-E8137C5DE3C4}"/>
              </a:ext>
            </a:extLst>
          </p:cNvPr>
          <p:cNvSpPr/>
          <p:nvPr userDrawn="1"/>
        </p:nvSpPr>
        <p:spPr>
          <a:xfrm>
            <a:off x="838200" y="365125"/>
            <a:ext cx="10515600" cy="178572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4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FB0A-3DB3-A345-8219-B9F6A9BE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6411F-41B2-6C48-AEAE-739BFA0B0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42461-54E1-6D46-BF93-16AF1459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B9FC0-1363-5C49-95B8-D929F1D5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E236B-134F-2D4A-A8EE-1AB77160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4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0E46-5FB9-D54A-A84B-C2E808F1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5E903-D205-FE44-AFD4-CC6488ABE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7CC95-2BD1-7846-BA8B-97AEE5931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6A5F7-1AF4-814F-8923-481A4157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7A40A-2F2B-974A-AE7F-0A87A06D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1A5CD-B1E3-5B48-A31B-01F28C2C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9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F3A7-41ED-9647-BE17-414DBD1B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4396B-9CAE-1F4F-847C-3288D7154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7488D-3628-DE4C-B7DE-20FB932AB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3BD86-7421-2A48-9E0C-66FD535F2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96888-D23C-794B-80C0-857A859C4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AC07E-EBF4-D445-9566-2243B94C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84534-286B-904C-BAFA-9A52EFE7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5E670-3727-FC4D-B4D4-98EC3A19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6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7FA2-1C3C-9343-92D7-79C4B67F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71575-3DCB-CE46-A2C2-9C3A61D8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8BB28-0374-1E4F-A7F5-5025E3F3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AA72F-893E-0648-B7C9-0BD8B476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0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12482-2FDF-9B4F-8A5B-856E6A24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70C3A-5E05-3440-BA03-3B8D486A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B9481-276E-454B-91C5-5F966916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4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C88E-401E-A641-AB5F-46850AAD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F259-08BD-6749-AAE9-40552F85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B348D-083C-D14B-9355-CB6846E45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574DF-2974-094A-9235-E60900E6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C1D92-8C0D-184B-A3EC-0A1F2DC8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64B88-CE34-E74B-9539-6BF57D0B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4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96E4-8440-9640-8587-4336F34E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27953-0506-4A49-B74D-FF283697A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73257-CCDC-2B4A-8EAA-8F439A857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AE1DD-6ED4-8848-B4FC-3F1B0540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12C85-25D2-F84A-93AF-2096AC72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95BE9-A449-FE48-80C3-F628DFD1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63FAC-3948-4045-A622-D3E6711A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BDCE7-7668-0541-B5C2-982FAF9B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F9D35-7B43-CB43-BB2B-2A28B469E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73E24-5133-184A-B08C-013331FC8007}" type="datetimeFigureOut">
              <a:rPr lang="en-US" smtClean="0"/>
              <a:t>4/3/25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45A10-1710-E346-8043-8C09C0232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48019-EBED-594E-8C9E-EAF1B5AE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5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developer.arm.com/documentation/102374/0102/Registers-in-AArch64---general-purpose-register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rm.com/documentation/ddi0487/latest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iktok.com/@bytebytego/video/729726406984363549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001A-43E3-1449-893B-948F2BFF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4" y="980849"/>
            <a:ext cx="9699171" cy="2387600"/>
          </a:xfrm>
        </p:spPr>
        <p:txBody>
          <a:bodyPr>
            <a:normAutofit/>
          </a:bodyPr>
          <a:lstStyle/>
          <a:p>
            <a:r>
              <a:rPr lang="en-US"/>
              <a:t>CSSE 132</a:t>
            </a:r>
            <a:br>
              <a:rPr lang="en-US"/>
            </a:br>
            <a:r>
              <a:rPr lang="en-US"/>
              <a:t>Introduction to Assembly</a:t>
            </a:r>
            <a:endParaRPr lang="en-US">
              <a:solidFill>
                <a:srgbClr val="751F1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D6248-7B83-4848-9D4F-9F93CCFC5F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B7B09853-F130-A44D-A7BC-226D14CA7C56}" type="datetime2">
              <a:rPr lang="en-US" smtClean="0"/>
              <a:t>Thursday, April 3, 2025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11CAC9-CC6B-8A40-858E-AE0A5C0A4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4636" y="4040843"/>
            <a:ext cx="5728824" cy="211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95865-B393-43CD-86FE-8904C6EE5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Registers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40006-7428-4666-8CD6-2B91E0FAB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5523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 Armv8-A (aarch64, arm64) there are </a:t>
            </a:r>
            <a:r>
              <a:rPr lang="en-US" dirty="0">
                <a:hlinkClick r:id="rId2"/>
              </a:rPr>
              <a:t>31 general-purpose</a:t>
            </a:r>
            <a:r>
              <a:rPr lang="en-US" dirty="0"/>
              <a:t> </a:t>
            </a:r>
            <a:r>
              <a:rPr lang="en-US" sz="3600" dirty="0">
                <a:solidFill>
                  <a:srgbClr val="FF0000"/>
                </a:solidFill>
              </a:rPr>
              <a:t>64-bit</a:t>
            </a:r>
            <a:r>
              <a:rPr lang="en-US" dirty="0"/>
              <a:t> registers, numbered 0, … 30.</a:t>
            </a:r>
          </a:p>
          <a:p>
            <a:r>
              <a:rPr lang="en-US" dirty="0"/>
              <a:t>Each register can be used as a 64-bit X register (X0..X30), or as a 32-bit W register (W0..W30). [Case-insensitive: x0 same as X0]</a:t>
            </a:r>
          </a:p>
          <a:p>
            <a:r>
              <a:rPr lang="en-US" dirty="0"/>
              <a:t>Recommended to use registers 0–15 in your code</a:t>
            </a:r>
          </a:p>
          <a:p>
            <a:r>
              <a:rPr lang="en-US" dirty="0"/>
              <a:t>When a W register is written, the top 32 bits of the 64-bit register are zeroed.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65D73C-F179-F77D-AF0B-5E352ADCD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628" y="4680857"/>
            <a:ext cx="7772400" cy="10651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786A4F-1027-9C82-6542-82F7340E8686}"/>
              </a:ext>
            </a:extLst>
          </p:cNvPr>
          <p:cNvSpPr txBox="1"/>
          <p:nvPr/>
        </p:nvSpPr>
        <p:spPr>
          <a:xfrm>
            <a:off x="1371600" y="6018106"/>
            <a:ext cx="87782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effectLst/>
                <a:latin typeface="Courier" panose="02070309020205020404" pitchFamily="49" charset="0"/>
              </a:rPr>
              <a:t>ADD w0, w1, </a:t>
            </a:r>
            <a:r>
              <a:rPr lang="en-US" dirty="0">
                <a:latin typeface="Courier" panose="02070309020205020404" pitchFamily="49" charset="0"/>
              </a:rPr>
              <a:t>w</a:t>
            </a:r>
            <a:r>
              <a:rPr lang="en-US" i="0" dirty="0">
                <a:effectLst/>
                <a:latin typeface="Courier" panose="02070309020205020404" pitchFamily="49" charset="0"/>
              </a:rPr>
              <a:t>2      @ 32-bit addition on registers 0 and 1</a:t>
            </a:r>
          </a:p>
          <a:p>
            <a:r>
              <a:rPr lang="en-US" i="0" dirty="0">
                <a:effectLst/>
                <a:latin typeface="Courier" panose="02070309020205020404" pitchFamily="49" charset="0"/>
              </a:rPr>
              <a:t>ADD x0, x1, x2      @ 64-bit addition on the same registers!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408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B606B-44F7-1B24-B33A-FB6E2571A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86F03-BBCD-FEC6-972D-240CA3B22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ARM64 Register Examples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507D97-7BE9-B89B-05A3-9B9628822581}"/>
              </a:ext>
            </a:extLst>
          </p:cNvPr>
          <p:cNvSpPr txBox="1"/>
          <p:nvPr/>
        </p:nvSpPr>
        <p:spPr>
          <a:xfrm>
            <a:off x="838200" y="1970762"/>
            <a:ext cx="1064426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effectLst/>
                <a:latin typeface="Courier" panose="02070309020205020404" pitchFamily="49" charset="0"/>
              </a:rPr>
              <a:t>MOV w0, 3           @ w0 = 3</a:t>
            </a:r>
          </a:p>
          <a:p>
            <a:endParaRPr lang="en-US" sz="2400" b="0" i="0" dirty="0">
              <a:effectLst/>
              <a:latin typeface="Courier" panose="02070309020205020404" pitchFamily="49" charset="0"/>
            </a:endParaRPr>
          </a:p>
          <a:p>
            <a:endParaRPr lang="en-US" sz="2400" b="0" i="0" dirty="0">
              <a:effectLst/>
              <a:latin typeface="Courier" panose="02070309020205020404" pitchFamily="49" charset="0"/>
            </a:endParaRPr>
          </a:p>
          <a:p>
            <a:r>
              <a:rPr lang="en-US" sz="2400" b="0" i="0" dirty="0">
                <a:effectLst/>
                <a:latin typeface="Courier" panose="02070309020205020404" pitchFamily="49" charset="0"/>
              </a:rPr>
              <a:t>MOV w1, -1          @ w1 = -1</a:t>
            </a:r>
          </a:p>
          <a:p>
            <a:r>
              <a:rPr lang="en-US" sz="2400" dirty="0">
                <a:latin typeface="Courier" panose="02070309020205020404" pitchFamily="49" charset="0"/>
              </a:rPr>
              <a:t>                    @ [Note: 0x00000000ffffffff]</a:t>
            </a:r>
          </a:p>
          <a:p>
            <a:endParaRPr lang="en-US" sz="2400" b="0" i="0" dirty="0">
              <a:effectLst/>
              <a:latin typeface="Courier" panose="02070309020205020404" pitchFamily="49" charset="0"/>
            </a:endParaRPr>
          </a:p>
          <a:p>
            <a:endParaRPr lang="en-US" sz="2400" b="0" i="0" dirty="0">
              <a:effectLst/>
              <a:latin typeface="Courier" panose="02070309020205020404" pitchFamily="49" charset="0"/>
            </a:endParaRPr>
          </a:p>
          <a:p>
            <a:r>
              <a:rPr lang="en-US" sz="2400" b="0" i="0" dirty="0">
                <a:effectLst/>
                <a:latin typeface="Courier" panose="02070309020205020404" pitchFamily="49" charset="0"/>
              </a:rPr>
              <a:t>ADD w2, w0, </a:t>
            </a:r>
            <a:r>
              <a:rPr lang="en-US" sz="2400" dirty="0">
                <a:latin typeface="Courier" panose="02070309020205020404" pitchFamily="49" charset="0"/>
              </a:rPr>
              <a:t>w1</a:t>
            </a:r>
            <a:r>
              <a:rPr lang="en-US" sz="2400" b="0" i="0" dirty="0">
                <a:effectLst/>
                <a:latin typeface="Courier" panose="02070309020205020404" pitchFamily="49" charset="0"/>
              </a:rPr>
              <a:t>      @ w2 = w0 + w1</a:t>
            </a:r>
          </a:p>
          <a:p>
            <a:endParaRPr lang="en-US" sz="2400" dirty="0">
              <a:latin typeface="Courier" panose="02070309020205020404" pitchFamily="49" charset="0"/>
            </a:endParaRPr>
          </a:p>
          <a:p>
            <a:endParaRPr lang="en-US" sz="2400" dirty="0">
              <a:latin typeface="Courier" panose="02070309020205020404" pitchFamily="49" charset="0"/>
            </a:endParaRPr>
          </a:p>
          <a:p>
            <a:r>
              <a:rPr lang="en-US" sz="2400" dirty="0">
                <a:latin typeface="Courier" panose="02070309020205020404" pitchFamily="49" charset="0"/>
              </a:rPr>
              <a:t>ADD w2, w1, 3       @ w2 = w1 + 3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2777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8A24C-5547-135B-3A30-0D8E5000B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3C8D26D-4BC8-FDB2-72C8-8DAE9B3DCF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704" t="76862"/>
          <a:stretch/>
        </p:blipFill>
        <p:spPr>
          <a:xfrm>
            <a:off x="1448300" y="4576480"/>
            <a:ext cx="9966960" cy="8785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3D01BC-7207-1C5C-6B54-53CC6EFED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an Assembly Instruction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8EB358-F4B0-2701-C2B5-74B29F3E4244}"/>
              </a:ext>
            </a:extLst>
          </p:cNvPr>
          <p:cNvSpPr txBox="1"/>
          <p:nvPr/>
        </p:nvSpPr>
        <p:spPr>
          <a:xfrm>
            <a:off x="2989338" y="5181152"/>
            <a:ext cx="1181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op code</a:t>
            </a:r>
          </a:p>
          <a:p>
            <a:r>
              <a:rPr lang="en-US" dirty="0">
                <a:solidFill>
                  <a:srgbClr val="FF0000"/>
                </a:solidFill>
              </a:rPr>
              <a:t>for ADD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7260CB-E058-6558-21C2-A31DC325100C}"/>
              </a:ext>
            </a:extLst>
          </p:cNvPr>
          <p:cNvSpPr/>
          <p:nvPr/>
        </p:nvSpPr>
        <p:spPr>
          <a:xfrm>
            <a:off x="2677886" y="4639253"/>
            <a:ext cx="1684251" cy="50237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F68EA5-20B9-F2C4-0B57-036423A79C0E}"/>
              </a:ext>
            </a:extLst>
          </p:cNvPr>
          <p:cNvSpPr txBox="1"/>
          <p:nvPr/>
        </p:nvSpPr>
        <p:spPr>
          <a:xfrm>
            <a:off x="5265173" y="6229353"/>
            <a:ext cx="6590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</a:t>
            </a:r>
            <a:r>
              <a:rPr lang="en-US" dirty="0">
                <a:hlinkClick r:id="rId3"/>
              </a:rPr>
              <a:t>Arm Architecture Reference Manual for A-profile architecture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F848E1-3DFA-33D7-185A-2EB3EFF98AD2}"/>
              </a:ext>
            </a:extLst>
          </p:cNvPr>
          <p:cNvSpPr txBox="1"/>
          <p:nvPr/>
        </p:nvSpPr>
        <p:spPr>
          <a:xfrm>
            <a:off x="6091004" y="2332705"/>
            <a:ext cx="610099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</a:rPr>
              <a:t> 768: 11000c22 add w2, w1, #0x3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D079AD-088B-DB1D-7858-5F5D3E66EAC5}"/>
              </a:ext>
            </a:extLst>
          </p:cNvPr>
          <p:cNvSpPr/>
          <p:nvPr/>
        </p:nvSpPr>
        <p:spPr>
          <a:xfrm>
            <a:off x="7032538" y="2371693"/>
            <a:ext cx="1376943" cy="36933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64BB49-D5C6-151B-5132-5233E5A5989F}"/>
              </a:ext>
            </a:extLst>
          </p:cNvPr>
          <p:cNvSpPr txBox="1"/>
          <p:nvPr/>
        </p:nvSpPr>
        <p:spPr>
          <a:xfrm>
            <a:off x="1963712" y="2313898"/>
            <a:ext cx="254832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atin typeface="Anonymous Pro for Powerline"/>
                <a:ea typeface="Anonymous Pro for Powerline" panose="02060609030202000504" pitchFamily="49" charset="0"/>
              </a:rPr>
              <a:t>add w2, w1, 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ED9531-C486-E5A6-8241-ABB3EFD7EE38}"/>
              </a:ext>
            </a:extLst>
          </p:cNvPr>
          <p:cNvSpPr txBox="1"/>
          <p:nvPr/>
        </p:nvSpPr>
        <p:spPr>
          <a:xfrm>
            <a:off x="2143594" y="1859991"/>
            <a:ext cx="16914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u="sng" dirty="0"/>
              <a:t>Assembly (.s)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5D5465-6754-74F1-2F03-E7B9649CAB78}"/>
              </a:ext>
            </a:extLst>
          </p:cNvPr>
          <p:cNvSpPr txBox="1"/>
          <p:nvPr/>
        </p:nvSpPr>
        <p:spPr>
          <a:xfrm>
            <a:off x="6995184" y="1879251"/>
            <a:ext cx="16914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/>
              <a:t>Object (.o)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8B6115-E021-69D8-2F3F-507A0AB58635}"/>
              </a:ext>
            </a:extLst>
          </p:cNvPr>
          <p:cNvSpPr txBox="1"/>
          <p:nvPr/>
        </p:nvSpPr>
        <p:spPr>
          <a:xfrm>
            <a:off x="1039204" y="3708224"/>
            <a:ext cx="1062323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</a:rPr>
              <a:t>Hex:    1       1       0       0       0       c       2       2</a:t>
            </a:r>
          </a:p>
          <a:p>
            <a:r>
              <a:rPr lang="en-US" sz="2100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</a:rPr>
              <a:t>Bin: </a:t>
            </a:r>
            <a:r>
              <a:rPr lang="en-US" sz="2100" dirty="0">
                <a:latin typeface="Anonymous Pro" panose="02060609030202000504" pitchFamily="49" charset="0"/>
                <a:ea typeface="Anonymous Pro" panose="02060609030202000504" pitchFamily="49" charset="0"/>
              </a:rPr>
              <a:t>0 0 0 1 0 0 0 1 0 0 0 0 0 0 0 0 0 0 0 0 1 1 0 0 0 0 1 0 0 0 1 0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C71F7C6-C14B-8680-A4CD-936F7B9DAD13}"/>
              </a:ext>
            </a:extLst>
          </p:cNvPr>
          <p:cNvCxnSpPr>
            <a:cxnSpLocks/>
          </p:cNvCxnSpPr>
          <p:nvPr/>
        </p:nvCxnSpPr>
        <p:spPr>
          <a:xfrm flipV="1">
            <a:off x="1790628" y="2744785"/>
            <a:ext cx="5241910" cy="1009606"/>
          </a:xfrm>
          <a:prstGeom prst="line">
            <a:avLst/>
          </a:prstGeom>
          <a:ln w="1905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0B3DFD7-D40D-DEAA-492F-89BE30A36543}"/>
              </a:ext>
            </a:extLst>
          </p:cNvPr>
          <p:cNvCxnSpPr>
            <a:cxnSpLocks/>
          </p:cNvCxnSpPr>
          <p:nvPr/>
        </p:nvCxnSpPr>
        <p:spPr>
          <a:xfrm flipH="1" flipV="1">
            <a:off x="8409481" y="2763592"/>
            <a:ext cx="2743315" cy="990799"/>
          </a:xfrm>
          <a:prstGeom prst="line">
            <a:avLst/>
          </a:prstGeom>
          <a:ln w="1905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DF221D5A-2CAC-47D6-1E9F-1B06480F53E8}"/>
              </a:ext>
            </a:extLst>
          </p:cNvPr>
          <p:cNvSpPr/>
          <p:nvPr/>
        </p:nvSpPr>
        <p:spPr>
          <a:xfrm>
            <a:off x="1790628" y="3739401"/>
            <a:ext cx="9362168" cy="73866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03E5A47-5CF3-8A07-080A-FB3C09F4E32F}"/>
              </a:ext>
            </a:extLst>
          </p:cNvPr>
          <p:cNvSpPr/>
          <p:nvPr/>
        </p:nvSpPr>
        <p:spPr>
          <a:xfrm>
            <a:off x="2943773" y="3742021"/>
            <a:ext cx="7009696" cy="738664"/>
          </a:xfrm>
          <a:prstGeom prst="rect">
            <a:avLst/>
          </a:prstGeom>
          <a:noFill/>
          <a:ln w="28575">
            <a:solidFill>
              <a:srgbClr val="7030A0">
                <a:alpha val="50000"/>
              </a:srgb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0E57E43-70C0-BDC5-38F7-0CFF8CF2385F}"/>
              </a:ext>
            </a:extLst>
          </p:cNvPr>
          <p:cNvSpPr/>
          <p:nvPr/>
        </p:nvSpPr>
        <p:spPr>
          <a:xfrm>
            <a:off x="4096918" y="3742021"/>
            <a:ext cx="4702308" cy="738664"/>
          </a:xfrm>
          <a:prstGeom prst="rect">
            <a:avLst/>
          </a:prstGeom>
          <a:noFill/>
          <a:ln w="28575">
            <a:solidFill>
              <a:srgbClr val="7030A0">
                <a:alpha val="50000"/>
              </a:srgb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6785C86-F460-C6B1-8AC9-E843593C30A1}"/>
              </a:ext>
            </a:extLst>
          </p:cNvPr>
          <p:cNvSpPr/>
          <p:nvPr/>
        </p:nvSpPr>
        <p:spPr>
          <a:xfrm>
            <a:off x="5265173" y="3742021"/>
            <a:ext cx="1180597" cy="738664"/>
          </a:xfrm>
          <a:prstGeom prst="rect">
            <a:avLst/>
          </a:prstGeom>
          <a:noFill/>
          <a:ln w="28575">
            <a:solidFill>
              <a:srgbClr val="7030A0">
                <a:alpha val="50000"/>
              </a:srgb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8F05282-43DD-7172-87C7-F32B694E3062}"/>
              </a:ext>
            </a:extLst>
          </p:cNvPr>
          <p:cNvSpPr/>
          <p:nvPr/>
        </p:nvSpPr>
        <p:spPr>
          <a:xfrm flipH="1">
            <a:off x="7632201" y="3742816"/>
            <a:ext cx="3520595" cy="738664"/>
          </a:xfrm>
          <a:prstGeom prst="rect">
            <a:avLst/>
          </a:prstGeom>
          <a:noFill/>
          <a:ln w="28575">
            <a:solidFill>
              <a:srgbClr val="7030A0">
                <a:alpha val="50000"/>
              </a:srgb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219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9103B2-6F96-CB0A-2CE7-5A81AD566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DC03A73-68EE-63DF-3281-530BAF5ED044}"/>
              </a:ext>
            </a:extLst>
          </p:cNvPr>
          <p:cNvGrpSpPr/>
          <p:nvPr/>
        </p:nvGrpSpPr>
        <p:grpSpPr>
          <a:xfrm>
            <a:off x="4049455" y="2660879"/>
            <a:ext cx="6586330" cy="3937806"/>
            <a:chOff x="4985284" y="1254704"/>
            <a:chExt cx="6586330" cy="393780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942718E-B397-B72C-ECD3-A34A4637E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85284" y="1254704"/>
              <a:ext cx="6586330" cy="393780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6CE4E8F-AB38-9B1F-0803-FEFE9C146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04058" y="2436139"/>
              <a:ext cx="300038" cy="27146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68C9E6F-E2CF-9110-58FE-B60AC2996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72376" y="2430045"/>
              <a:ext cx="328612" cy="26870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5A21E9C-0705-558E-F8BB-C09EFE05B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Behind the Scenes: Circuits Compute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1ECE6EA-6C5C-C30D-916A-B435AB75FCF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704" t="76862"/>
          <a:stretch/>
        </p:blipFill>
        <p:spPr>
          <a:xfrm>
            <a:off x="838200" y="1610043"/>
            <a:ext cx="9966960" cy="87855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2A55A3F-B823-E424-C0F5-1D3C9C966A26}"/>
              </a:ext>
            </a:extLst>
          </p:cNvPr>
          <p:cNvSpPr txBox="1"/>
          <p:nvPr/>
        </p:nvSpPr>
        <p:spPr>
          <a:xfrm>
            <a:off x="2379238" y="2214715"/>
            <a:ext cx="1181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op code</a:t>
            </a:r>
          </a:p>
          <a:p>
            <a:r>
              <a:rPr lang="en-US" dirty="0">
                <a:solidFill>
                  <a:srgbClr val="FF0000"/>
                </a:solidFill>
              </a:rPr>
              <a:t>for ADD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CCBA225-3D90-8CC5-927D-0E0CF2644E96}"/>
              </a:ext>
            </a:extLst>
          </p:cNvPr>
          <p:cNvSpPr/>
          <p:nvPr/>
        </p:nvSpPr>
        <p:spPr>
          <a:xfrm>
            <a:off x="2067786" y="1672816"/>
            <a:ext cx="1684251" cy="50237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13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4A1B6-CA81-2343-B9D2-A74968D9F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Bigger data storage?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9F377-9127-F647-8073-97D95B8EE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85656" cy="4895850"/>
          </a:xfrm>
        </p:spPr>
        <p:txBody>
          <a:bodyPr/>
          <a:lstStyle/>
          <a:p>
            <a:r>
              <a:rPr lang="en-US" b="1" i="1" dirty="0">
                <a:ea typeface="Anonymous Pro for Powerline" panose="02060609030202000504" pitchFamily="49" charset="0"/>
              </a:rPr>
              <a:t>Store</a:t>
            </a:r>
            <a:endParaRPr lang="en-US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  <a:p>
            <a:pPr lvl="1"/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str w1, &lt;address&gt;  </a:t>
            </a:r>
          </a:p>
          <a:p>
            <a:r>
              <a:rPr lang="en-US" b="1" i="1" dirty="0">
                <a:ea typeface="Anonymous Pro for Powerline" panose="02060609030202000504" pitchFamily="49" charset="0"/>
              </a:rPr>
              <a:t>Load</a:t>
            </a:r>
            <a:endParaRPr lang="en-US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  <a:p>
            <a:pPr lvl="1"/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ldr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w1, &lt;address&gt;</a:t>
            </a:r>
          </a:p>
          <a:p>
            <a:r>
              <a:rPr lang="en-US" dirty="0">
                <a:latin typeface="Calibri" panose="020F0502020204030204" pitchFamily="34" charset="0"/>
                <a:ea typeface="Anonymous Pro for Powerline" panose="02060609030202000504" pitchFamily="49" charset="0"/>
                <a:cs typeface="Calibri" panose="020F0502020204030204" pitchFamily="34" charset="0"/>
              </a:rPr>
              <a:t>Example:</a:t>
            </a:r>
          </a:p>
          <a:p>
            <a:pPr marL="457200" lvl="1" indent="0">
              <a:buNone/>
            </a:pPr>
            <a:r>
              <a:rPr lang="en-US" dirty="0">
                <a:latin typeface="Calibri" panose="020F0502020204030204" pitchFamily="34" charset="0"/>
                <a:ea typeface="Anonymous Pro for Powerline" panose="02060609030202000504" pitchFamily="49" charset="0"/>
                <a:cs typeface="Calibri" panose="020F0502020204030204" pitchFamily="34" charset="0"/>
              </a:rPr>
              <a:t>Suppose 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x1</a:t>
            </a:r>
            <a:r>
              <a:rPr lang="en-US" dirty="0">
                <a:latin typeface="Calibri" panose="020F0502020204030204" pitchFamily="34" charset="0"/>
                <a:ea typeface="Anonymous Pro for Powerline" panose="02060609030202000504" pitchFamily="49" charset="0"/>
                <a:cs typeface="Calibri" panose="020F0502020204030204" pitchFamily="34" charset="0"/>
              </a:rPr>
              <a:t> contains an address.</a:t>
            </a:r>
          </a:p>
          <a:p>
            <a:pPr lvl="1"/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ldr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w0, [x1]</a:t>
            </a:r>
          </a:p>
          <a:p>
            <a:pPr lvl="1"/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add w0, w0, #1</a:t>
            </a:r>
          </a:p>
          <a:p>
            <a:pPr lvl="1"/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str w0, [x1] </a:t>
            </a:r>
            <a:endParaRPr lang="en-US" dirty="0">
              <a:ea typeface="Anonymous Pro for Powerline" panose="02060609030202000504" pitchFamily="49" charset="0"/>
            </a:endParaRPr>
          </a:p>
          <a:p>
            <a:pPr lvl="1"/>
            <a:endParaRPr lang="en-US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9082B8-C664-8D44-BB22-F29FD8654E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093"/>
          <a:stretch/>
        </p:blipFill>
        <p:spPr>
          <a:xfrm>
            <a:off x="8254096" y="635708"/>
            <a:ext cx="2945660" cy="36378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7A780C-4A97-CC63-09FE-56478EBF90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049" r="51093" b="6972"/>
          <a:stretch/>
        </p:blipFill>
        <p:spPr>
          <a:xfrm>
            <a:off x="5828082" y="4057649"/>
            <a:ext cx="2945661" cy="2800351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A7036D8-10FF-4002-41C5-985D4D73BB58}"/>
              </a:ext>
            </a:extLst>
          </p:cNvPr>
          <p:cNvCxnSpPr>
            <a:cxnSpLocks/>
          </p:cNvCxnSpPr>
          <p:nvPr/>
        </p:nvCxnSpPr>
        <p:spPr>
          <a:xfrm flipV="1">
            <a:off x="6862977" y="2274888"/>
            <a:ext cx="1316127" cy="178276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9E9C97F-FE5C-3621-7A37-E5E57DBC1982}"/>
              </a:ext>
            </a:extLst>
          </p:cNvPr>
          <p:cNvCxnSpPr>
            <a:cxnSpLocks/>
          </p:cNvCxnSpPr>
          <p:nvPr/>
        </p:nvCxnSpPr>
        <p:spPr>
          <a:xfrm flipH="1">
            <a:off x="7300913" y="2800351"/>
            <a:ext cx="953183" cy="125729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C5389F6-3360-C59E-7204-431A82639B6E}"/>
              </a:ext>
            </a:extLst>
          </p:cNvPr>
          <p:cNvSpPr txBox="1"/>
          <p:nvPr/>
        </p:nvSpPr>
        <p:spPr>
          <a:xfrm>
            <a:off x="6892231" y="2870240"/>
            <a:ext cx="6607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ldr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FC1121-AB37-4AEA-FFF1-DF3313CF12C8}"/>
              </a:ext>
            </a:extLst>
          </p:cNvPr>
          <p:cNvSpPr txBox="1"/>
          <p:nvPr/>
        </p:nvSpPr>
        <p:spPr>
          <a:xfrm>
            <a:off x="7660185" y="3580883"/>
            <a:ext cx="6607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str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970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76D66-9C4A-724F-853D-E849E3B29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Instruction storage?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99B38-67C2-C54E-9F0D-4B5D2AE95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90634" cy="1884984"/>
          </a:xfrm>
        </p:spPr>
        <p:txBody>
          <a:bodyPr/>
          <a:lstStyle/>
          <a:p>
            <a:r>
              <a:rPr lang="en-US" dirty="0"/>
              <a:t>Instruction memory</a:t>
            </a:r>
          </a:p>
          <a:p>
            <a:r>
              <a:rPr lang="en-US" dirty="0"/>
              <a:t>PC: program counter register</a:t>
            </a:r>
          </a:p>
          <a:p>
            <a:pPr lvl="1"/>
            <a:r>
              <a:rPr lang="en-US" dirty="0"/>
              <a:t>Each instruction run causes CPU to load [pc], execute it, then increment it.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D0604A-E4CD-D0DE-CA5A-261BDEFFD7C4}"/>
              </a:ext>
            </a:extLst>
          </p:cNvPr>
          <p:cNvSpPr txBox="1"/>
          <p:nvPr/>
        </p:nvSpPr>
        <p:spPr>
          <a:xfrm>
            <a:off x="2039374" y="4041369"/>
            <a:ext cx="4924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nonymous Pro" panose="02060609030202000504" pitchFamily="49" charset="0"/>
                <a:ea typeface="Anonymous Pro" panose="02060609030202000504" pitchFamily="49" charset="0"/>
              </a:rPr>
              <a:t>pc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CC0E94-7D88-B741-4E6C-278336E036C2}"/>
              </a:ext>
            </a:extLst>
          </p:cNvPr>
          <p:cNvSpPr/>
          <p:nvPr/>
        </p:nvSpPr>
        <p:spPr>
          <a:xfrm>
            <a:off x="2473632" y="4069924"/>
            <a:ext cx="2353862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15F7CF1-756A-48DE-6903-A532677D3C18}"/>
              </a:ext>
            </a:extLst>
          </p:cNvPr>
          <p:cNvCxnSpPr>
            <a:cxnSpLocks/>
          </p:cNvCxnSpPr>
          <p:nvPr/>
        </p:nvCxnSpPr>
        <p:spPr>
          <a:xfrm>
            <a:off x="3586335" y="4235824"/>
            <a:ext cx="3669572" cy="17000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7A1D6F4-F9B3-BF24-7E34-3F5D8E4EB5A8}"/>
              </a:ext>
            </a:extLst>
          </p:cNvPr>
          <p:cNvSpPr txBox="1"/>
          <p:nvPr/>
        </p:nvSpPr>
        <p:spPr>
          <a:xfrm>
            <a:off x="6231406" y="3852921"/>
            <a:ext cx="61009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</a:rPr>
              <a:t> 764: b9000be0 str w0, [</a:t>
            </a:r>
            <a:r>
              <a:rPr lang="en-US" sz="2400" dirty="0" err="1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</a:rPr>
              <a:t>sp</a:t>
            </a:r>
            <a:r>
              <a:rPr lang="en-US" sz="2400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</a:rPr>
              <a:t>, #8]</a:t>
            </a:r>
          </a:p>
          <a:p>
            <a:pPr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</a:rPr>
              <a:t> 768: 11000c22 add w2, w1, #0x3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</a:rPr>
              <a:t> 76c: b9400fe1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</a:rPr>
              <a:t>ldr</a:t>
            </a:r>
            <a:r>
              <a:rPr lang="en-US" sz="2400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</a:rPr>
              <a:t> w1, [</a:t>
            </a:r>
            <a:r>
              <a:rPr lang="en-US" sz="2400" dirty="0" err="1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</a:rPr>
              <a:t>sp</a:t>
            </a:r>
            <a:r>
              <a:rPr lang="en-US" sz="2400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</a:rPr>
              <a:t>, #12]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0CA76C-5048-AC84-847E-254DE1606D69}"/>
              </a:ext>
            </a:extLst>
          </p:cNvPr>
          <p:cNvSpPr/>
          <p:nvPr/>
        </p:nvSpPr>
        <p:spPr>
          <a:xfrm>
            <a:off x="7270897" y="3896466"/>
            <a:ext cx="1376943" cy="1200329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8192F1E-7F09-4978-F5BE-351DAE4B09BE}"/>
              </a:ext>
            </a:extLst>
          </p:cNvPr>
          <p:cNvSpPr txBox="1"/>
          <p:nvPr/>
        </p:nvSpPr>
        <p:spPr>
          <a:xfrm>
            <a:off x="1169895" y="5372254"/>
            <a:ext cx="6974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you might think of  as having the value </a:t>
            </a:r>
            <a:r>
              <a:rPr lang="en-US" sz="1800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</a:rPr>
              <a:t>0x768</a:t>
            </a:r>
            <a:r>
              <a:rPr lang="en-US" dirty="0"/>
              <a:t> (the line number)… </a:t>
            </a:r>
          </a:p>
          <a:p>
            <a:r>
              <a:rPr lang="en-US" dirty="0"/>
              <a:t>while not quite correct*, it gets at the idea of the instruction’s address.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B1D5AAA-8F38-8A34-5116-0ADEF5E2B7AC}"/>
              </a:ext>
            </a:extLst>
          </p:cNvPr>
          <p:cNvSpPr txBox="1"/>
          <p:nvPr/>
        </p:nvSpPr>
        <p:spPr>
          <a:xfrm>
            <a:off x="4657324" y="6123543"/>
            <a:ext cx="582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*The address actually references the CODE part of memory.</a:t>
            </a:r>
          </a:p>
        </p:txBody>
      </p:sp>
    </p:spTree>
    <p:extLst>
      <p:ext uri="{BB962C8B-B14F-4D97-AF65-F5344CB8AC3E}">
        <p14:creationId xmlns:p14="http://schemas.microsoft.com/office/powerpoint/2010/main" val="145170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09941-FED2-ED48-9795-1C3661D13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Branching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1670C-BD9E-2942-9F8E-A247C89B0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b &lt;target&gt;</a:t>
            </a:r>
          </a:p>
          <a:p>
            <a:r>
              <a:rPr lang="en-US">
                <a:ea typeface="Anonymous Pro for Powerline" panose="02060609030202000504" pitchFamily="49" charset="0"/>
              </a:rPr>
              <a:t>Conditional Executions:</a:t>
            </a:r>
          </a:p>
          <a:p>
            <a:pPr lvl="1"/>
            <a:r>
              <a:rPr lang="en-US"/>
              <a:t>Add a suffix to the instruction (e.g., NE, GT, GE, LE, LT, EQ) </a:t>
            </a:r>
          </a:p>
          <a:p>
            <a:pPr lvl="1"/>
            <a:r>
              <a:rPr lang="en-US"/>
              <a:t>depends on previously set flags (usually previous instruction) </a:t>
            </a:r>
          </a:p>
          <a:p>
            <a:pPr lvl="2"/>
            <a:r>
              <a:rPr lang="en-US"/>
              <a:t>Comparison Flags: </a:t>
            </a:r>
            <a:r>
              <a:rPr lang="en-US" b="1"/>
              <a:t>N</a:t>
            </a:r>
            <a:r>
              <a:rPr lang="en-US"/>
              <a:t> (negative) </a:t>
            </a:r>
            <a:r>
              <a:rPr lang="en-US" b="1"/>
              <a:t>Z</a:t>
            </a:r>
            <a:r>
              <a:rPr lang="en-US"/>
              <a:t> (zero) </a:t>
            </a:r>
            <a:r>
              <a:rPr lang="en-US" b="1"/>
              <a:t>C</a:t>
            </a:r>
            <a:r>
              <a:rPr lang="en-US"/>
              <a:t> (carry) </a:t>
            </a:r>
            <a:r>
              <a:rPr lang="en-US" b="1"/>
              <a:t>V</a:t>
            </a:r>
            <a:r>
              <a:rPr lang="en-US"/>
              <a:t> (overflow)</a:t>
            </a:r>
          </a:p>
        </p:txBody>
      </p:sp>
    </p:spTree>
    <p:extLst>
      <p:ext uri="{BB962C8B-B14F-4D97-AF65-F5344CB8AC3E}">
        <p14:creationId xmlns:p14="http://schemas.microsoft.com/office/powerpoint/2010/main" val="388746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A51A1-6B13-044C-83F1-6753D4F7E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A0038-28B6-C141-9130-E1330E8DB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How does programing language become executable code?</a:t>
            </a:r>
          </a:p>
          <a:p>
            <a:r>
              <a:rPr lang="en-US"/>
              <a:t>Introduce Assembly – ARM</a:t>
            </a:r>
            <a:endParaRPr lang="en-US">
              <a:cs typeface="Calibri"/>
            </a:endParaRPr>
          </a:p>
          <a:p>
            <a:r>
              <a:rPr lang="en-US"/>
              <a:t>Assembly Practice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56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8361C-5B0C-6322-9285-6486B37D4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vs. Java vs.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9BDBA-F08E-2021-90C7-9227E1B59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at </a:t>
            </a:r>
            <a:r>
              <a:rPr lang="en-US" dirty="0">
                <a:hlinkClick r:id="rId2"/>
              </a:rPr>
              <a:t>development time vs. runtime</a:t>
            </a:r>
            <a:r>
              <a:rPr lang="en-US" dirty="0"/>
              <a:t>?</a:t>
            </a:r>
          </a:p>
          <a:p>
            <a:r>
              <a:rPr lang="en-US" dirty="0"/>
              <a:t>We focus on C.</a:t>
            </a:r>
          </a:p>
        </p:txBody>
      </p:sp>
    </p:spTree>
    <p:extLst>
      <p:ext uri="{BB962C8B-B14F-4D97-AF65-F5344CB8AC3E}">
        <p14:creationId xmlns:p14="http://schemas.microsoft.com/office/powerpoint/2010/main" val="3531289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0CDD4-F7E6-9A41-846F-C291E42B9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 path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2871A-8668-4746-8771-DE3FEFB24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Task → C Code → Assembly → object code </a:t>
            </a:r>
            <a:r>
              <a:rPr lang="en-US">
                <a:sym typeface="Wingdings" pitchFamily="2" charset="2"/>
              </a:rPr>
              <a:t></a:t>
            </a:r>
            <a:r>
              <a:rPr lang="en-US"/>
              <a:t>executable code </a:t>
            </a: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8F9D30-27F3-6249-B69B-E47A9E7BD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924" y="2584450"/>
            <a:ext cx="69596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06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1981200" y="304920"/>
            <a:ext cx="8227080" cy="11404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n-US" sz="4400" b="1">
                <a:solidFill>
                  <a:srgbClr val="000000"/>
                </a:solidFill>
                <a:latin typeface="Calibri"/>
              </a:rPr>
              <a:t>Creating an executable</a:t>
            </a:r>
            <a:endParaRPr/>
          </a:p>
        </p:txBody>
      </p:sp>
      <p:sp>
        <p:nvSpPr>
          <p:cNvPr id="47" name="CustomShape 2"/>
          <p:cNvSpPr/>
          <p:nvPr/>
        </p:nvSpPr>
        <p:spPr>
          <a:xfrm>
            <a:off x="3352800" y="6095880"/>
            <a:ext cx="5560200" cy="30492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1400">
                <a:solidFill>
                  <a:srgbClr val="96172E"/>
                </a:solidFill>
                <a:latin typeface="Tahoma"/>
                <a:ea typeface="ＭＳ Ｐゴシック"/>
              </a:rPr>
              <a:t>Source: http://www.eng.hawaii.edu/Tutor/Make/1-2.html</a:t>
            </a:r>
            <a:endParaRPr/>
          </a:p>
        </p:txBody>
      </p:sp>
      <p:pic>
        <p:nvPicPr>
          <p:cNvPr id="48" name="Picture 82"/>
          <p:cNvPicPr/>
          <p:nvPr/>
        </p:nvPicPr>
        <p:blipFill>
          <a:blip r:embed="rId3"/>
          <a:stretch>
            <a:fillRect/>
          </a:stretch>
        </p:blipFill>
        <p:spPr>
          <a:xfrm>
            <a:off x="2781480" y="1994040"/>
            <a:ext cx="6614640" cy="385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27614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9899E7-92BA-8AE9-F587-F9DC87D8A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A842B-6FC5-B938-FE70-CB0F6FE6A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Compiling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A9D45-BCC4-45E8-FA3A-2A06AF4E1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8383" y="4828820"/>
            <a:ext cx="4303331" cy="16640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gcc</a:t>
            </a:r>
            <a:r>
              <a:rPr lang="en-US" sz="2000" dirty="0"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 –S </a:t>
            </a:r>
            <a:r>
              <a:rPr lang="en-US" sz="2000" dirty="0" err="1"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example.c</a:t>
            </a:r>
            <a:r>
              <a:rPr lang="en-US" sz="2000" dirty="0"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ea typeface="Anonymous Pro for Powerline" panose="02060609030202000504" pitchFamily="49" charset="0"/>
                <a:cs typeface="Consolas" panose="020B0609020204030204" pitchFamily="49" charset="0"/>
              </a:rPr>
              <a:t>Tells </a:t>
            </a:r>
            <a:r>
              <a:rPr lang="en-US" sz="2000" dirty="0" err="1">
                <a:ea typeface="Anonymous Pro for Powerline" panose="02060609030202000504" pitchFamily="49" charset="0"/>
                <a:cs typeface="Consolas" panose="020B0609020204030204" pitchFamily="49" charset="0"/>
              </a:rPr>
              <a:t>gcc</a:t>
            </a:r>
            <a:r>
              <a:rPr lang="en-US" sz="2000" dirty="0">
                <a:ea typeface="Anonymous Pro for Powerline" panose="02060609030202000504" pitchFamily="49" charset="0"/>
                <a:cs typeface="Consolas" panose="020B0609020204030204" pitchFamily="49" charset="0"/>
              </a:rPr>
              <a:t> to </a:t>
            </a:r>
            <a:r>
              <a:rPr lang="en-US" sz="2000" i="1" dirty="0">
                <a:ea typeface="Anonymous Pro for Powerline" panose="02060609030202000504" pitchFamily="49" charset="0"/>
                <a:cs typeface="Consolas" panose="020B0609020204030204" pitchFamily="49" charset="0"/>
              </a:rPr>
              <a:t>compile</a:t>
            </a:r>
            <a:r>
              <a:rPr lang="en-US" sz="2000" dirty="0">
                <a:ea typeface="Anonymous Pro for Powerline" panose="02060609030202000504" pitchFamily="49" charset="0"/>
                <a:cs typeface="Consolas" panose="020B0609020204030204" pitchFamily="49" charset="0"/>
              </a:rPr>
              <a:t> C code </a:t>
            </a:r>
            <a:r>
              <a:rPr lang="en-US" sz="2000" dirty="0" err="1"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example.c</a:t>
            </a:r>
            <a:r>
              <a:rPr lang="en-US" sz="2000" dirty="0"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ea typeface="Anonymous Pro for Powerline" panose="02060609030202000504" pitchFamily="49" charset="0"/>
                <a:cs typeface="Consolas" panose="020B0609020204030204" pitchFamily="49" charset="0"/>
              </a:rPr>
              <a:t>into assembly code </a:t>
            </a:r>
            <a:r>
              <a:rPr lang="en-US" sz="2000" dirty="0" err="1"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example.s</a:t>
            </a:r>
            <a:endParaRPr lang="en-US" sz="2000" i="1" dirty="0">
              <a:latin typeface="Anonymous Pro" panose="02060609030202000504" pitchFamily="49" charset="0"/>
              <a:ea typeface="Anonymous Pro" panose="02060609030202000504" pitchFamily="49" charset="0"/>
              <a:cs typeface="Consolas" panose="020B06090202040302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8CF081-E77E-588E-A09A-4BE7463A2484}"/>
              </a:ext>
            </a:extLst>
          </p:cNvPr>
          <p:cNvSpPr txBox="1"/>
          <p:nvPr/>
        </p:nvSpPr>
        <p:spPr>
          <a:xfrm>
            <a:off x="2430989" y="1693637"/>
            <a:ext cx="246758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>
                <a:ea typeface="Anonymous Pro" panose="02060609030202000504" pitchFamily="49" charset="0"/>
              </a:rPr>
              <a:t>In </a:t>
            </a:r>
            <a:r>
              <a:rPr lang="en-US" sz="1800" dirty="0" err="1"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example.c</a:t>
            </a:r>
            <a:r>
              <a:rPr lang="en-US" dirty="0"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endParaRPr lang="en-US" dirty="0">
              <a:latin typeface="Anonymous Pro" panose="02060609030202000504" pitchFamily="49" charset="0"/>
              <a:ea typeface="Anonymous Pro" panose="020606090302020005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int foo() {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  int x = 13;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  int y = 14;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  return x + y;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dirty="0">
              <a:latin typeface="Anonymous Pro" panose="02060609030202000504" pitchFamily="49" charset="0"/>
              <a:ea typeface="Anonymous Pro" panose="020606090302020005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800" dirty="0">
              <a:latin typeface="Anonymous Pro" panose="02060609030202000504" pitchFamily="49" charset="0"/>
              <a:ea typeface="Anonymous Pro" panose="02060609030202000504" pitchFamily="49" charset="0"/>
            </a:endParaRPr>
          </a:p>
          <a:p>
            <a:pPr marL="0" indent="0">
              <a:buNone/>
            </a:pPr>
            <a:endParaRPr lang="en-US" sz="1800" dirty="0">
              <a:latin typeface="Anonymous Pro" panose="02060609030202000504" pitchFamily="49" charset="0"/>
              <a:ea typeface="Anonymous Pro" panose="020606090302020005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6A3B0F-055E-D5EF-2ECC-C1FB5B37BCCF}"/>
              </a:ext>
            </a:extLst>
          </p:cNvPr>
          <p:cNvSpPr txBox="1"/>
          <p:nvPr/>
        </p:nvSpPr>
        <p:spPr>
          <a:xfrm>
            <a:off x="6491361" y="1630559"/>
            <a:ext cx="364556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>
                <a:ea typeface="Anonymous Pro" panose="02060609030202000504" pitchFamily="49" charset="0"/>
              </a:rPr>
              <a:t>In </a:t>
            </a:r>
            <a:r>
              <a:rPr lang="en-US" sz="1800" dirty="0" err="1"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example.s</a:t>
            </a:r>
            <a:r>
              <a:rPr lang="en-US" dirty="0"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endParaRPr lang="en-US" dirty="0">
              <a:latin typeface="Anonymous Pro" panose="02060609030202000504" pitchFamily="49" charset="0"/>
              <a:ea typeface="Anonymous Pro" panose="020606090302020005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foo: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	sub	</a:t>
            </a:r>
            <a:r>
              <a:rPr lang="en-US" dirty="0" err="1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, #16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	mov	w0, 13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	str	w0, [</a:t>
            </a:r>
            <a:r>
              <a:rPr lang="en-US" dirty="0" err="1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, 12]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	mov	w0, 14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	str	w0, [</a:t>
            </a:r>
            <a:r>
              <a:rPr lang="en-US" dirty="0" err="1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, 8]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	w1, [</a:t>
            </a:r>
            <a:r>
              <a:rPr lang="en-US" dirty="0" err="1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, 12]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	w0, [</a:t>
            </a:r>
            <a:r>
              <a:rPr lang="en-US" dirty="0" err="1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, 8]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	add	w0, w1, w0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	add	</a:t>
            </a:r>
            <a:r>
              <a:rPr lang="en-US" dirty="0" err="1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, 16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	ret</a:t>
            </a:r>
            <a:endParaRPr lang="en-US" sz="1800" dirty="0">
              <a:latin typeface="Anonymous Pro" panose="02060609030202000504" pitchFamily="49" charset="0"/>
              <a:ea typeface="Anonymous Pro" panose="02060609030202000504" pitchFamily="49" charset="0"/>
            </a:endParaRPr>
          </a:p>
          <a:p>
            <a:pPr marL="0" indent="0">
              <a:buNone/>
            </a:pPr>
            <a:endParaRPr lang="en-US" sz="1800" dirty="0">
              <a:latin typeface="Anonymous Pro" panose="02060609030202000504" pitchFamily="49" charset="0"/>
              <a:ea typeface="Anonymous Pro" panose="020606090302020005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205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793F9-B138-C64C-89B3-2A53383E2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Assembling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8692E2-12A0-E860-3C09-95DE54AFB9D6}"/>
              </a:ext>
            </a:extLst>
          </p:cNvPr>
          <p:cNvSpPr txBox="1"/>
          <p:nvPr/>
        </p:nvSpPr>
        <p:spPr>
          <a:xfrm>
            <a:off x="1636333" y="1624116"/>
            <a:ext cx="364556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>
                <a:ea typeface="Anonymous Pro" panose="02060609030202000504" pitchFamily="49" charset="0"/>
              </a:rPr>
              <a:t>In </a:t>
            </a:r>
            <a:r>
              <a:rPr lang="en-US" sz="1800" dirty="0" err="1"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example.s</a:t>
            </a:r>
            <a:r>
              <a:rPr lang="en-US" dirty="0"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endParaRPr lang="en-US" dirty="0">
              <a:latin typeface="Anonymous Pro" panose="02060609030202000504" pitchFamily="49" charset="0"/>
              <a:ea typeface="Anonymous Pro" panose="020606090302020005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foo: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	sub	</a:t>
            </a:r>
            <a:r>
              <a:rPr lang="en-US" dirty="0" err="1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, #16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	mov	w0, 13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	str	w0, [</a:t>
            </a:r>
            <a:r>
              <a:rPr lang="en-US" dirty="0" err="1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, 12]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	mov	w0, 14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	str	w0, [</a:t>
            </a:r>
            <a:r>
              <a:rPr lang="en-US" dirty="0" err="1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, 8]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	w1, [</a:t>
            </a:r>
            <a:r>
              <a:rPr lang="en-US" dirty="0" err="1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, 12]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	w0, [</a:t>
            </a:r>
            <a:r>
              <a:rPr lang="en-US" dirty="0" err="1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, 8]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	add	w0, w1, w0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	add	</a:t>
            </a:r>
            <a:r>
              <a:rPr lang="en-US" dirty="0" err="1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, 16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	ret</a:t>
            </a:r>
            <a:endParaRPr lang="en-US" sz="1800" dirty="0">
              <a:latin typeface="Anonymous Pro" panose="02060609030202000504" pitchFamily="49" charset="0"/>
              <a:ea typeface="Anonymous Pro" panose="02060609030202000504" pitchFamily="49" charset="0"/>
            </a:endParaRPr>
          </a:p>
          <a:p>
            <a:pPr marL="0" indent="0">
              <a:buNone/>
            </a:pPr>
            <a:endParaRPr lang="en-US" sz="1800" dirty="0">
              <a:latin typeface="Anonymous Pro" panose="02060609030202000504" pitchFamily="49" charset="0"/>
              <a:ea typeface="Anonymous Pro" panose="02060609030202000504" pitchFamily="49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6EAE01-F2B6-13A9-2401-802D712E32C0}"/>
              </a:ext>
            </a:extLst>
          </p:cNvPr>
          <p:cNvSpPr txBox="1">
            <a:spLocks/>
          </p:cNvSpPr>
          <p:nvPr/>
        </p:nvSpPr>
        <p:spPr>
          <a:xfrm>
            <a:off x="770674" y="5527862"/>
            <a:ext cx="5376879" cy="1664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51F1C"/>
              </a:buClr>
              <a:buFont typeface="Wingdings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F1C"/>
              </a:buClr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F1C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F1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F1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000" dirty="0" err="1"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gcc</a:t>
            </a:r>
            <a:r>
              <a:rPr lang="en-US" sz="2000" dirty="0"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 –c </a:t>
            </a:r>
            <a:r>
              <a:rPr lang="en-US" sz="2000" dirty="0" err="1"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example.s</a:t>
            </a:r>
            <a:r>
              <a:rPr lang="en-US" sz="2000" dirty="0"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Font typeface="Wingdings" pitchFamily="2" charset="2"/>
              <a:buNone/>
            </a:pPr>
            <a:r>
              <a:rPr lang="en-US" sz="2000" dirty="0">
                <a:ea typeface="Anonymous Pro for Powerline" panose="02060609030202000504" pitchFamily="49" charset="0"/>
                <a:cs typeface="Consolas" panose="020B0609020204030204" pitchFamily="49" charset="0"/>
              </a:rPr>
              <a:t>Tells </a:t>
            </a:r>
            <a:r>
              <a:rPr lang="en-US" sz="2000" dirty="0" err="1">
                <a:ea typeface="Anonymous Pro for Powerline" panose="02060609030202000504" pitchFamily="49" charset="0"/>
                <a:cs typeface="Consolas" panose="020B0609020204030204" pitchFamily="49" charset="0"/>
              </a:rPr>
              <a:t>gcc</a:t>
            </a:r>
            <a:r>
              <a:rPr lang="en-US" sz="2000" dirty="0">
                <a:ea typeface="Anonymous Pro for Powerline" panose="02060609030202000504" pitchFamily="49" charset="0"/>
                <a:cs typeface="Consolas" panose="020B0609020204030204" pitchFamily="49" charset="0"/>
              </a:rPr>
              <a:t> to </a:t>
            </a:r>
            <a:r>
              <a:rPr lang="en-US" sz="2000" i="1" dirty="0">
                <a:ea typeface="Anonymous Pro for Powerline" panose="02060609030202000504" pitchFamily="49" charset="0"/>
                <a:cs typeface="Consolas" panose="020B0609020204030204" pitchFamily="49" charset="0"/>
              </a:rPr>
              <a:t>assemble</a:t>
            </a:r>
            <a:r>
              <a:rPr lang="en-US" sz="2000" dirty="0">
                <a:ea typeface="Anonymous Pro for Powerline" panose="02060609030202000504" pitchFamily="49" charset="0"/>
                <a:cs typeface="Consolas" panose="020B0609020204030204" pitchFamily="49" charset="0"/>
              </a:rPr>
              <a:t> assembly code </a:t>
            </a:r>
            <a:r>
              <a:rPr lang="en-US" sz="2000" dirty="0" err="1"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example.s</a:t>
            </a:r>
            <a:r>
              <a:rPr lang="en-US" sz="2000" dirty="0"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ea typeface="Anonymous Pro for Powerline" panose="02060609030202000504" pitchFamily="49" charset="0"/>
                <a:cs typeface="Consolas" panose="020B0609020204030204" pitchFamily="49" charset="0"/>
              </a:rPr>
              <a:t>into object code </a:t>
            </a:r>
            <a:r>
              <a:rPr lang="en-US" sz="2000" dirty="0" err="1"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example.o</a:t>
            </a:r>
            <a:endParaRPr lang="en-US" sz="2000" i="1" dirty="0">
              <a:latin typeface="Anonymous Pro" panose="02060609030202000504" pitchFamily="49" charset="0"/>
              <a:ea typeface="Anonymous Pro" panose="020606090302020005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6B4DB2-C9E2-5300-8E7C-470EAAEF0C0E}"/>
              </a:ext>
            </a:extLst>
          </p:cNvPr>
          <p:cNvSpPr txBox="1"/>
          <p:nvPr/>
        </p:nvSpPr>
        <p:spPr>
          <a:xfrm>
            <a:off x="6259285" y="1624116"/>
            <a:ext cx="613954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>
                <a:ea typeface="Anonymous Pro" panose="02060609030202000504" pitchFamily="49" charset="0"/>
              </a:rPr>
              <a:t>In </a:t>
            </a:r>
            <a:r>
              <a:rPr lang="en-US" sz="1800" dirty="0" err="1"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example.</a:t>
            </a:r>
            <a:r>
              <a:rPr lang="en-US" dirty="0" err="1"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o</a:t>
            </a:r>
            <a:r>
              <a:rPr lang="en-US" dirty="0"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endParaRPr lang="en-US" dirty="0">
              <a:latin typeface="Anonymous Pro" panose="02060609030202000504" pitchFamily="49" charset="0"/>
              <a:ea typeface="Anonymous Pro" panose="020606090302020005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0000000000000000 &lt;foo&gt;: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   0: d10043ff sub </a:t>
            </a:r>
            <a:r>
              <a:rPr lang="en-US" dirty="0" err="1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, #0x10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   4: 528001a0 mov w0, #0xd        // #13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   8: b9000fe0 str w0, [</a:t>
            </a:r>
            <a:r>
              <a:rPr lang="en-US" dirty="0" err="1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, #12]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   c: 528001c0 mov w0, #0xe        // #14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  10: b9000be0 str w0, [</a:t>
            </a:r>
            <a:r>
              <a:rPr lang="en-US" dirty="0" err="1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, #8]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  14: b9400fe1 </a:t>
            </a:r>
            <a:r>
              <a:rPr lang="en-US" dirty="0" err="1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 w1, [</a:t>
            </a:r>
            <a:r>
              <a:rPr lang="en-US" dirty="0" err="1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, #12]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  18: b9400be0 </a:t>
            </a:r>
            <a:r>
              <a:rPr lang="en-US" dirty="0" err="1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 w0, [</a:t>
            </a:r>
            <a:r>
              <a:rPr lang="en-US" dirty="0" err="1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, #8]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  1c: 0b000020 add w0, w1, w0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  20: 910043ff add </a:t>
            </a:r>
            <a:r>
              <a:rPr lang="en-US" dirty="0" err="1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, #0x10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  24: d65f03c0 ret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07AAA5-4659-F8DB-06E2-C26B7976B289}"/>
              </a:ext>
            </a:extLst>
          </p:cNvPr>
          <p:cNvSpPr/>
          <p:nvPr/>
        </p:nvSpPr>
        <p:spPr>
          <a:xfrm>
            <a:off x="7032171" y="2449288"/>
            <a:ext cx="1110343" cy="286294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637CA1-51E7-EC7D-112B-969AE4FA3FC0}"/>
              </a:ext>
            </a:extLst>
          </p:cNvPr>
          <p:cNvSpPr txBox="1"/>
          <p:nvPr/>
        </p:nvSpPr>
        <p:spPr>
          <a:xfrm>
            <a:off x="6440265" y="5343196"/>
            <a:ext cx="2294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(binary written as hex)</a:t>
            </a:r>
          </a:p>
        </p:txBody>
      </p:sp>
    </p:spTree>
    <p:extLst>
      <p:ext uri="{BB962C8B-B14F-4D97-AF65-F5344CB8AC3E}">
        <p14:creationId xmlns:p14="http://schemas.microsoft.com/office/powerpoint/2010/main" val="3779546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C29B4-2067-E24C-AF93-0774B8A50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38700-79C1-6542-B7AE-01DE56F98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your program needs other code (like a 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print</a:t>
            </a:r>
            <a:r>
              <a:rPr lang="en-US" dirty="0"/>
              <a:t> library or something), it has to be “linked”. </a:t>
            </a:r>
          </a:p>
          <a:p>
            <a:r>
              <a:rPr lang="en-US" dirty="0"/>
              <a:t>To accomplish this, you can use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ld</a:t>
            </a:r>
            <a:r>
              <a:rPr lang="en-US" dirty="0"/>
              <a:t>: something like</a:t>
            </a:r>
          </a:p>
          <a:p>
            <a:pPr lvl="1"/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ld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example.o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/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usr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/lib/aarch64-linux-gnu/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libc.so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</a:p>
          <a:p>
            <a:r>
              <a:rPr lang="en-US" dirty="0"/>
              <a:t>But there are nuances, so probably better to just use </a:t>
            </a:r>
            <a:r>
              <a:rPr lang="en-US" dirty="0" err="1"/>
              <a:t>gcc</a:t>
            </a:r>
            <a:r>
              <a:rPr lang="en-US" dirty="0"/>
              <a:t> from the source</a:t>
            </a:r>
          </a:p>
          <a:p>
            <a:pPr lvl="1"/>
            <a:r>
              <a:rPr lang="en-US" dirty="0"/>
              <a:t>From C: compile-assemble-link with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gcc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example.c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–o example</a:t>
            </a:r>
            <a:endParaRPr lang="en-US" dirty="0"/>
          </a:p>
          <a:p>
            <a:pPr lvl="1"/>
            <a:r>
              <a:rPr lang="en-US" dirty="0"/>
              <a:t>From Assembly: assemble-link with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gcc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example.s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–o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667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B097E-D898-9045-BA7E-4B09D3DBB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Assembly language?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77EEAE-F14D-CB4F-88A3-AC77CBBA3B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9166" y="1690688"/>
            <a:ext cx="3396269" cy="19426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084554-A44F-3B4A-A546-660717D91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7958" y="3740473"/>
            <a:ext cx="3862868" cy="21820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0AF5A5-A768-8A4E-ABE1-8CD86404FE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449" y="1563254"/>
            <a:ext cx="3937000" cy="20701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94E8BB3-D910-144C-A642-B6BFAF17B06B}"/>
              </a:ext>
            </a:extLst>
          </p:cNvPr>
          <p:cNvSpPr/>
          <p:nvPr/>
        </p:nvSpPr>
        <p:spPr>
          <a:xfrm>
            <a:off x="5219364" y="6227629"/>
            <a:ext cx="6134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https://</a:t>
            </a:r>
            <a:r>
              <a:rPr lang="en-US" err="1"/>
              <a:t>hacks.mozilla.org</a:t>
            </a:r>
            <a:r>
              <a:rPr lang="en-US"/>
              <a:t>/2017/02/a-crash-course-in-assembly/</a:t>
            </a:r>
          </a:p>
        </p:txBody>
      </p:sp>
    </p:spTree>
    <p:extLst>
      <p:ext uri="{BB962C8B-B14F-4D97-AF65-F5344CB8AC3E}">
        <p14:creationId xmlns:p14="http://schemas.microsoft.com/office/powerpoint/2010/main" val="419494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se_themed" id="{974E9FA3-6890-AF45-9A34-E5F284D2E92C}" vid="{20B007DF-B7A4-1A47-878F-F510C21538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1059</TotalTime>
  <Words>1181</Words>
  <Application>Microsoft Macintosh PowerPoint</Application>
  <PresentationFormat>Widescreen</PresentationFormat>
  <Paragraphs>148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Anonymous Pro</vt:lpstr>
      <vt:lpstr>Anonymous Pro for Powerline</vt:lpstr>
      <vt:lpstr>Arial</vt:lpstr>
      <vt:lpstr>Calibri</vt:lpstr>
      <vt:lpstr>Calibri Light</vt:lpstr>
      <vt:lpstr>Courier</vt:lpstr>
      <vt:lpstr>Tahoma</vt:lpstr>
      <vt:lpstr>Times New Roman</vt:lpstr>
      <vt:lpstr>Wingdings</vt:lpstr>
      <vt:lpstr>Office Theme</vt:lpstr>
      <vt:lpstr>CSSE 132 Introduction to Assembly</vt:lpstr>
      <vt:lpstr>Outlines</vt:lpstr>
      <vt:lpstr>C vs. Java vs. Python</vt:lpstr>
      <vt:lpstr>Program path</vt:lpstr>
      <vt:lpstr>PowerPoint Presentation</vt:lpstr>
      <vt:lpstr>Compiling</vt:lpstr>
      <vt:lpstr>Assembling</vt:lpstr>
      <vt:lpstr>Linking</vt:lpstr>
      <vt:lpstr>What is Assembly language?</vt:lpstr>
      <vt:lpstr>Reminder: Registers</vt:lpstr>
      <vt:lpstr>ARM64 Register Examples</vt:lpstr>
      <vt:lpstr>Anatomy of an Assembly Instruction</vt:lpstr>
      <vt:lpstr>Behind the Scenes: Circuits Compute</vt:lpstr>
      <vt:lpstr>Bigger data storage? </vt:lpstr>
      <vt:lpstr>Instruction storage? </vt:lpstr>
      <vt:lpstr>Branching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CSSE 132 Introduction to Computer Systems</dc:title>
  <dc:creator>Song, Lixing</dc:creator>
  <cp:lastModifiedBy>Chenette, Nate</cp:lastModifiedBy>
  <cp:revision>27</cp:revision>
  <dcterms:created xsi:type="dcterms:W3CDTF">2018-07-09T21:38:51Z</dcterms:created>
  <dcterms:modified xsi:type="dcterms:W3CDTF">2025-04-03T14:32:19Z</dcterms:modified>
</cp:coreProperties>
</file>