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5" r:id="rId3"/>
    <p:sldId id="257" r:id="rId4"/>
    <p:sldId id="258" r:id="rId5"/>
    <p:sldId id="259" r:id="rId6"/>
    <p:sldId id="262" r:id="rId7"/>
    <p:sldId id="263" r:id="rId8"/>
    <p:sldId id="264" r:id="rId9"/>
    <p:sldId id="265" r:id="rId10"/>
    <p:sldId id="267" r:id="rId11"/>
    <p:sldId id="268" r:id="rId12"/>
    <p:sldId id="274" r:id="rId13"/>
    <p:sldId id="269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1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43DA73-CE0E-4952-98B0-4BCBC5AB5D50}" v="181" dt="2019-03-05T19:48:34.14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40"/>
    <p:restoredTop sz="94653"/>
  </p:normalViewPr>
  <p:slideViewPr>
    <p:cSldViewPr snapToGrid="0">
      <p:cViewPr varScale="1">
        <p:scale>
          <a:sx n="149" d="100"/>
          <a:sy n="149" d="100"/>
        </p:scale>
        <p:origin x="208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g, Lixing" userId="d86a4794-d57c-4f6d-acee-3349d9d3edfc" providerId="ADAL" clId="{F043DA73-CE0E-4952-98B0-4BCBC5AB5D50}"/>
    <pc:docChg chg="custSel addSld delSld modSld">
      <pc:chgData name="Song, Lixing" userId="d86a4794-d57c-4f6d-acee-3349d9d3edfc" providerId="ADAL" clId="{F043DA73-CE0E-4952-98B0-4BCBC5AB5D50}" dt="2019-03-05T19:48:34.142" v="429" actId="20577"/>
      <pc:docMkLst>
        <pc:docMk/>
      </pc:docMkLst>
      <pc:sldChg chg="modSp">
        <pc:chgData name="Song, Lixing" userId="d86a4794-d57c-4f6d-acee-3349d9d3edfc" providerId="ADAL" clId="{F043DA73-CE0E-4952-98B0-4BCBC5AB5D50}" dt="2019-03-03T23:57:18.556" v="14" actId="20577"/>
        <pc:sldMkLst>
          <pc:docMk/>
          <pc:sldMk cId="3231312687" sldId="257"/>
        </pc:sldMkLst>
        <pc:spChg chg="mod">
          <ac:chgData name="Song, Lixing" userId="d86a4794-d57c-4f6d-acee-3349d9d3edfc" providerId="ADAL" clId="{F043DA73-CE0E-4952-98B0-4BCBC5AB5D50}" dt="2019-03-03T23:57:18.556" v="14" actId="20577"/>
          <ac:spMkLst>
            <pc:docMk/>
            <pc:sldMk cId="3231312687" sldId="257"/>
            <ac:spMk id="3" creationId="{ED98735C-6DBA-BD49-BF2B-FA3450F8EA67}"/>
          </ac:spMkLst>
        </pc:spChg>
      </pc:sldChg>
      <pc:sldChg chg="modSp modAnim modNotesTx">
        <pc:chgData name="Song, Lixing" userId="d86a4794-d57c-4f6d-acee-3349d9d3edfc" providerId="ADAL" clId="{F043DA73-CE0E-4952-98B0-4BCBC5AB5D50}" dt="2019-03-05T19:48:34.142" v="429" actId="20577"/>
        <pc:sldMkLst>
          <pc:docMk/>
          <pc:sldMk cId="2831179410" sldId="259"/>
        </pc:sldMkLst>
        <pc:spChg chg="mod">
          <ac:chgData name="Song, Lixing" userId="d86a4794-d57c-4f6d-acee-3349d9d3edfc" providerId="ADAL" clId="{F043DA73-CE0E-4952-98B0-4BCBC5AB5D50}" dt="2019-03-05T19:48:34.142" v="429" actId="20577"/>
          <ac:spMkLst>
            <pc:docMk/>
            <pc:sldMk cId="2831179410" sldId="259"/>
            <ac:spMk id="3" creationId="{E8D6F062-CEB6-E44D-8D23-819B8D4AC820}"/>
          </ac:spMkLst>
        </pc:spChg>
      </pc:sldChg>
      <pc:sldChg chg="modSp modAnim">
        <pc:chgData name="Song, Lixing" userId="d86a4794-d57c-4f6d-acee-3349d9d3edfc" providerId="ADAL" clId="{F043DA73-CE0E-4952-98B0-4BCBC5AB5D50}" dt="2019-03-04T00:09:05.288" v="192"/>
        <pc:sldMkLst>
          <pc:docMk/>
          <pc:sldMk cId="3791637840" sldId="263"/>
        </pc:sldMkLst>
        <pc:spChg chg="mod">
          <ac:chgData name="Song, Lixing" userId="d86a4794-d57c-4f6d-acee-3349d9d3edfc" providerId="ADAL" clId="{F043DA73-CE0E-4952-98B0-4BCBC5AB5D50}" dt="2019-03-04T00:08:42.966" v="191" actId="20577"/>
          <ac:spMkLst>
            <pc:docMk/>
            <pc:sldMk cId="3791637840" sldId="263"/>
            <ac:spMk id="3" creationId="{AF000AD2-B875-1E49-9EE3-B8578A63BC47}"/>
          </ac:spMkLst>
        </pc:spChg>
      </pc:sldChg>
      <pc:sldChg chg="modSp add">
        <pc:chgData name="Song, Lixing" userId="d86a4794-d57c-4f6d-acee-3349d9d3edfc" providerId="ADAL" clId="{F043DA73-CE0E-4952-98B0-4BCBC5AB5D50}" dt="2019-03-05T18:56:41.385" v="428" actId="313"/>
        <pc:sldMkLst>
          <pc:docMk/>
          <pc:sldMk cId="832008332" sldId="275"/>
        </pc:sldMkLst>
        <pc:spChg chg="mod">
          <ac:chgData name="Song, Lixing" userId="d86a4794-d57c-4f6d-acee-3349d9d3edfc" providerId="ADAL" clId="{F043DA73-CE0E-4952-98B0-4BCBC5AB5D50}" dt="2019-03-05T18:53:59.948" v="297" actId="20577"/>
          <ac:spMkLst>
            <pc:docMk/>
            <pc:sldMk cId="832008332" sldId="275"/>
            <ac:spMk id="2" creationId="{93AD54D6-9BF7-459F-8197-061B38932953}"/>
          </ac:spMkLst>
        </pc:spChg>
        <pc:spChg chg="mod">
          <ac:chgData name="Song, Lixing" userId="d86a4794-d57c-4f6d-acee-3349d9d3edfc" providerId="ADAL" clId="{F043DA73-CE0E-4952-98B0-4BCBC5AB5D50}" dt="2019-03-05T18:56:41.385" v="428" actId="313"/>
          <ac:spMkLst>
            <pc:docMk/>
            <pc:sldMk cId="832008332" sldId="275"/>
            <ac:spMk id="3" creationId="{1F4DA53C-0BF7-4CE7-BB29-A8E4E35A4EB1}"/>
          </ac:spMkLst>
        </pc:spChg>
      </pc:sldChg>
    </pc:docChg>
  </pc:docChgLst>
  <pc:docChgLst>
    <pc:chgData name="Song, Lixing" userId="S::song3@rose-hulman.edu::d86a4794-d57c-4f6d-acee-3349d9d3edfc" providerId="AD" clId="Web-{27FF3D2A-8578-DEE6-7F96-C624ABB786F0}"/>
    <pc:docChg chg="delSld modSld">
      <pc:chgData name="Song, Lixing" userId="S::song3@rose-hulman.edu::d86a4794-d57c-4f6d-acee-3349d9d3edfc" providerId="AD" clId="Web-{27FF3D2A-8578-DEE6-7F96-C624ABB786F0}" dt="2019-03-05T19:20:34.468" v="8"/>
      <pc:docMkLst>
        <pc:docMk/>
      </pc:docMkLst>
      <pc:sldChg chg="del">
        <pc:chgData name="Song, Lixing" userId="S::song3@rose-hulman.edu::d86a4794-d57c-4f6d-acee-3349d9d3edfc" providerId="AD" clId="Web-{27FF3D2A-8578-DEE6-7F96-C624ABB786F0}" dt="2019-03-05T19:20:34.468" v="8"/>
        <pc:sldMkLst>
          <pc:docMk/>
          <pc:sldMk cId="1606388996" sldId="261"/>
        </pc:sldMkLst>
      </pc:sldChg>
      <pc:sldChg chg="modSp">
        <pc:chgData name="Song, Lixing" userId="S::song3@rose-hulman.edu::d86a4794-d57c-4f6d-acee-3349d9d3edfc" providerId="AD" clId="Web-{27FF3D2A-8578-DEE6-7F96-C624ABB786F0}" dt="2019-03-05T19:13:40.827" v="6" actId="20577"/>
        <pc:sldMkLst>
          <pc:docMk/>
          <pc:sldMk cId="603220492" sldId="262"/>
        </pc:sldMkLst>
        <pc:spChg chg="mod">
          <ac:chgData name="Song, Lixing" userId="S::song3@rose-hulman.edu::d86a4794-d57c-4f6d-acee-3349d9d3edfc" providerId="AD" clId="Web-{27FF3D2A-8578-DEE6-7F96-C624ABB786F0}" dt="2019-03-05T19:13:40.827" v="6" actId="20577"/>
          <ac:spMkLst>
            <pc:docMk/>
            <pc:sldMk cId="603220492" sldId="262"/>
            <ac:spMk id="3" creationId="{53B8B473-C06E-A64A-888A-479B798975B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5D7D2C-EEF8-B74E-87CD-E469C14122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030EAE-0C00-3A4D-B2E3-B00BA0E4A8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A817A-658B-E24D-B06C-3FACD935F9BE}" type="datetimeFigureOut">
              <a:rPr lang="en-US" smtClean="0"/>
              <a:t>9/9/24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07F757-C8D3-674E-ABD5-D446E588690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49F7AA-080C-C647-82C3-DAC6850DE2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EE56E-2602-204F-B6F7-1EC160142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44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AE51D-F948-044F-B984-1DA50063DADE}" type="datetimeFigureOut">
              <a:rPr lang="en-US" smtClean="0"/>
              <a:t>9/9/24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22CBE-7C8D-5A43-B8F2-1E0DADD6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2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It is wasteful to use MSB as sign 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02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270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59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a quick recap on the top-down 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99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a brief counting example. From 0 -&gt; exhausted the least digit -&gt; reset to 0 -&gt; add one to the higher significant digit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431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Write the 3-digit binary table on board.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03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752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09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35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91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76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0C2E-867D-DD4E-8391-1B9B8CA1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4383C-97A9-124A-AEF5-0ED806051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5C478-F15B-724E-AF85-E64CF8CA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BE228-A5BA-1346-9611-692B566B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6FF3-C71C-ED48-9776-950AEE7C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21B6E-8D43-744E-A3DD-654CDB8D9B3C}"/>
              </a:ext>
            </a:extLst>
          </p:cNvPr>
          <p:cNvSpPr/>
          <p:nvPr userDrawn="1"/>
        </p:nvSpPr>
        <p:spPr>
          <a:xfrm>
            <a:off x="1524000" y="1122363"/>
            <a:ext cx="9144000" cy="175096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9AB1C-D320-0549-AAEC-F1230F672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4146" y="1110006"/>
            <a:ext cx="2003854" cy="3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4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CA9A-9B9A-534F-95FD-E891BFCB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2A16F-A91B-1C45-A986-5C111876A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C7840-6E64-8C40-87C1-E12DB453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8D39-5AC8-9E42-A42F-03D15CA9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BFAA-C162-184D-8DCA-D6DDCA02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7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3DC46-CC52-D542-BD49-F11617E6E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0C099-3287-F646-A0E4-D1BB44390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5DF1-C987-6449-B6D5-246B71A0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3583-2CA5-3A43-B1BD-8E3BB115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8078-4E13-0B41-81CB-4185BDE2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302F-1F2D-B444-B55A-C4F3C5F7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F27F-A93E-5F4D-A56A-2D1A7D97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>
            <a:lvl1pPr marL="228600" indent="-228600">
              <a:buClr>
                <a:srgbClr val="751F1C"/>
              </a:buClr>
              <a:buFont typeface="Wingdings" pitchFamily="2" charset="2"/>
              <a:buChar char="q"/>
              <a:defRPr/>
            </a:lvl1pPr>
            <a:lvl2pPr marL="685800" indent="-228600">
              <a:buClr>
                <a:srgbClr val="751F1C"/>
              </a:buClr>
              <a:buFont typeface="Wingdings" pitchFamily="2" charset="2"/>
              <a:buChar char="Ø"/>
              <a:defRPr/>
            </a:lvl2pPr>
            <a:lvl3pPr marL="1143000" indent="-228600">
              <a:buClr>
                <a:srgbClr val="751F1C"/>
              </a:buClr>
              <a:buFont typeface="Wingdings" pitchFamily="2" charset="2"/>
              <a:buChar char="§"/>
              <a:defRPr/>
            </a:lvl3pPr>
            <a:lvl4pPr>
              <a:buClr>
                <a:srgbClr val="751F1C"/>
              </a:buClr>
              <a:defRPr/>
            </a:lvl4pPr>
            <a:lvl5pPr>
              <a:buClr>
                <a:srgbClr val="751F1C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111E-CDCA-8A48-9E4F-8E5C4713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3A7B-5F0D-4D4D-A4B4-A06C125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A7A1E-BB98-BA4F-A384-E8137C5DE3C4}"/>
              </a:ext>
            </a:extLst>
          </p:cNvPr>
          <p:cNvSpPr/>
          <p:nvPr userDrawn="1"/>
        </p:nvSpPr>
        <p:spPr>
          <a:xfrm>
            <a:off x="838200" y="365125"/>
            <a:ext cx="10515600" cy="178572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4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FB0A-3DB3-A345-8219-B9F6A9BE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411F-41B2-6C48-AEAE-739BFA0B0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2461-54E1-6D46-BF93-16AF145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B9FC0-1363-5C49-95B8-D929F1D5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E236B-134F-2D4A-A8EE-1AB77160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4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0E46-5FB9-D54A-A84B-C2E808F1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5E903-D205-FE44-AFD4-CC6488ABE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7CC95-2BD1-7846-BA8B-97AEE5931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6A5F7-1AF4-814F-8923-481A4157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7A40A-2F2B-974A-AE7F-0A87A06D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1A5CD-B1E3-5B48-A31B-01F28C2C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9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F3A7-41ED-9647-BE17-414DBD1B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4396B-9CAE-1F4F-847C-3288D715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7488D-3628-DE4C-B7DE-20FB932A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3BD86-7421-2A48-9E0C-66FD535F2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6888-D23C-794B-80C0-857A859C4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C07E-EBF4-D445-9566-2243B94C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84534-286B-904C-BAFA-9A52EFE7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5E670-3727-FC4D-B4D4-98EC3A19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6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7FA2-1C3C-9343-92D7-79C4B67F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71575-3DCB-CE46-A2C2-9C3A61D8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8BB28-0374-1E4F-A7F5-5025E3F3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AA72F-893E-0648-B7C9-0BD8B476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0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12482-2FDF-9B4F-8A5B-856E6A24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70C3A-5E05-3440-BA03-3B8D486A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B9481-276E-454B-91C5-5F966916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4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C88E-401E-A641-AB5F-46850AAD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F259-08BD-6749-AAE9-40552F85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B348D-083C-D14B-9355-CB6846E45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574DF-2974-094A-9235-E60900E6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C1D92-8C0D-184B-A3EC-0A1F2DC8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64B88-CE34-E74B-9539-6BF57D0B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4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6E4-8440-9640-8587-4336F34E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27953-0506-4A49-B74D-FF283697A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73257-CCDC-2B4A-8EAA-8F439A85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AE1DD-6ED4-8848-B4FC-3F1B0540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12C85-25D2-F84A-93AF-2096AC72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95BE9-A449-FE48-80C3-F628DFD1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63FAC-3948-4045-A622-D3E6711A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BDCE7-7668-0541-B5C2-982FAF9B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9D35-7B43-CB43-BB2B-2A28B469E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3E24-5133-184A-B08C-013331FC8007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45A10-1710-E346-8043-8C09C0232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48019-EBED-594E-8C9E-EAF1B5AE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5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001A-43E3-1449-893B-948F2BFF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4" y="980849"/>
            <a:ext cx="9699171" cy="2387600"/>
          </a:xfrm>
        </p:spPr>
        <p:txBody>
          <a:bodyPr>
            <a:normAutofit/>
          </a:bodyPr>
          <a:lstStyle/>
          <a:p>
            <a:r>
              <a:rPr lang="en-US"/>
              <a:t>CSSE 132</a:t>
            </a:r>
            <a:br>
              <a:rPr lang="en-US"/>
            </a:br>
            <a:r>
              <a:rPr lang="en-US">
                <a:solidFill>
                  <a:srgbClr val="751F1C"/>
                </a:solidFill>
              </a:rPr>
              <a:t>Data Representation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D6248-7B83-4848-9D4F-9F93CCFC5F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B7B09853-F130-A44D-A7BC-226D14CA7C56}" type="datetime2">
              <a:rPr lang="en-US" smtClean="0"/>
              <a:t>Monday, September 9, 2024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A70809-53DA-8F4F-8A14-E50653C36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968" y="4602389"/>
            <a:ext cx="26162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67F03-CF33-9E45-9195-9317F591D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Hexadecimal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8CBB1-39DC-ED48-B448-4F5B6E319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00027"/>
          </a:xfrm>
        </p:spPr>
        <p:txBody>
          <a:bodyPr/>
          <a:lstStyle/>
          <a:p>
            <a:r>
              <a:rPr lang="en-US"/>
              <a:t>Converting from decimal to hex:</a:t>
            </a:r>
          </a:p>
          <a:p>
            <a:pPr lvl="1"/>
            <a:r>
              <a:rPr lang="en-US"/>
              <a:t>Divide by base, recursively.</a:t>
            </a:r>
          </a:p>
          <a:p>
            <a:pPr lvl="1"/>
            <a:r>
              <a:rPr lang="en-US"/>
              <a:t>Take remainder as the digit, starting from the least significant digit.</a:t>
            </a:r>
          </a:p>
          <a:p>
            <a:pPr lvl="1"/>
            <a:r>
              <a:rPr lang="en-US"/>
              <a:t>Example: convert 3101 of decimal to hex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Another example: 500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CCCF25-41FE-2246-9913-543F70989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354" y="3672590"/>
            <a:ext cx="8699292" cy="15643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A249D8-7C6D-AD45-B496-4E73BD2F344B}"/>
              </a:ext>
            </a:extLst>
          </p:cNvPr>
          <p:cNvSpPr txBox="1"/>
          <p:nvPr/>
        </p:nvSpPr>
        <p:spPr>
          <a:xfrm>
            <a:off x="10289754" y="5236899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0xC1D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D0E70C-A370-2B43-8B7B-1D6FD923CEBB}"/>
              </a:ext>
            </a:extLst>
          </p:cNvPr>
          <p:cNvSpPr txBox="1"/>
          <p:nvPr/>
        </p:nvSpPr>
        <p:spPr>
          <a:xfrm>
            <a:off x="10522252" y="486756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D13D30-3A86-C646-A34C-B7693E778F2C}"/>
              </a:ext>
            </a:extLst>
          </p:cNvPr>
          <p:cNvSpPr txBox="1"/>
          <p:nvPr/>
        </p:nvSpPr>
        <p:spPr>
          <a:xfrm>
            <a:off x="10522252" y="43135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C45365-71EF-1D4E-BE5F-F96EC8FC2669}"/>
              </a:ext>
            </a:extLst>
          </p:cNvPr>
          <p:cNvSpPr txBox="1"/>
          <p:nvPr/>
        </p:nvSpPr>
        <p:spPr>
          <a:xfrm>
            <a:off x="10572389" y="3716081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69218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B84EE-1352-A943-B74A-4D259DBC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A22D88-049E-AC44-9209-819288110C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</a:t>
                </a:r>
                <a:r>
                  <a:rPr lang="en-US" i="1" dirty="0"/>
                  <a:t>igned</a:t>
                </a:r>
                <a:r>
                  <a:rPr lang="en-US" dirty="0"/>
                  <a:t> numbers: allow for negatives, 0, positives</a:t>
                </a:r>
              </a:p>
              <a:p>
                <a:pPr lvl="1"/>
                <a:r>
                  <a:rPr lang="en-US" dirty="0"/>
                  <a:t>How to represent?</a:t>
                </a:r>
              </a:p>
              <a:p>
                <a:endParaRPr lang="en-US" dirty="0"/>
              </a:p>
              <a:p>
                <a:r>
                  <a:rPr lang="en-US" dirty="0"/>
                  <a:t>Naïve approach: use one more bit as the sign?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Better: </a:t>
                </a:r>
                <a:r>
                  <a:rPr lang="en-US" b="1" dirty="0"/>
                  <a:t>Two’s complement </a:t>
                </a:r>
                <a:r>
                  <a:rPr lang="en-US" dirty="0"/>
                  <a:t>representation for signed numbers: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1</a:t>
                </a:r>
                <a:r>
                  <a:rPr lang="en-US" dirty="0">
                    <a:sym typeface="Wingdings" pitchFamily="2" charset="2"/>
                  </a:rPr>
                  <a:t>011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=−5</m:t>
                    </m:r>
                  </m:oMath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pPr marL="914400" lvl="2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A22D88-049E-AC44-9209-819288110C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05A5557-51E4-BA42-A4AD-E924974C0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3508" y="1825625"/>
            <a:ext cx="15748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9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8E0D1-6EC2-7A46-98F7-65C539D05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numbers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CA5FB-01D1-3446-AE4A-C5E048B1C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Shortcut to find –x from x (≠ min value): </a:t>
            </a:r>
            <a:r>
              <a:rPr lang="en-US" i="1" dirty="0"/>
              <a:t>Flip all bits and add 1.</a:t>
            </a:r>
          </a:p>
          <a:p>
            <a:pPr lvl="1"/>
            <a:r>
              <a:rPr lang="en-US" i="1" dirty="0"/>
              <a:t> </a:t>
            </a:r>
            <a:r>
              <a:rPr lang="en-US" dirty="0"/>
              <a:t>5 (0101) </a:t>
            </a:r>
            <a:r>
              <a:rPr lang="en-US" dirty="0">
                <a:sym typeface="Wingdings" pitchFamily="2" charset="2"/>
              </a:rPr>
              <a:t> –5</a:t>
            </a:r>
          </a:p>
          <a:p>
            <a:pPr lvl="2"/>
            <a:r>
              <a:rPr lang="en-US" dirty="0">
                <a:sym typeface="Wingdings" pitchFamily="2" charset="2"/>
              </a:rPr>
              <a:t>0101 flip bits  1010</a:t>
            </a:r>
          </a:p>
          <a:p>
            <a:pPr lvl="2"/>
            <a:r>
              <a:rPr lang="en-US" dirty="0">
                <a:sym typeface="Wingdings" pitchFamily="2" charset="2"/>
              </a:rPr>
              <a:t>Add one 1010 + 1 = 1011  (–5)</a:t>
            </a:r>
            <a:endParaRPr lang="en-US" dirty="0"/>
          </a:p>
          <a:p>
            <a:r>
              <a:rPr lang="en-US" dirty="0"/>
              <a:t>Can be used to identify the value of a negative number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88312E-CEAB-B74E-9054-A992079C22A5}"/>
              </a:ext>
            </a:extLst>
          </p:cNvPr>
          <p:cNvSpPr txBox="1"/>
          <p:nvPr/>
        </p:nvSpPr>
        <p:spPr>
          <a:xfrm>
            <a:off x="9252858" y="6130088"/>
            <a:ext cx="2489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Demo: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signchange.c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563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2C12C-D34C-804F-B7F2-BE02CEA0C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numbers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D881CA-1C8A-9A42-B90E-9554395D19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Addition/Subtraction: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5 −3</m:t>
                    </m:r>
                  </m:oMath>
                </a14:m>
                <a:endParaRPr lang="en-US" b="0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=0101+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0011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=0101+1101=0010=2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3 −5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0011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011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011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111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What about 127 + 1?</a:t>
                </a:r>
              </a:p>
              <a:p>
                <a:pPr lvl="1"/>
                <a:r>
                  <a:rPr lang="en-US" dirty="0"/>
                  <a:t>0111 1111 + 1 = 1000 0000 = –128 ?</a:t>
                </a:r>
              </a:p>
              <a:p>
                <a:pPr lvl="1"/>
                <a:r>
                  <a:rPr lang="en-US" dirty="0"/>
                  <a:t>Overflow!!!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D881CA-1C8A-9A42-B90E-9554395D19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2E1F6D4-48FF-844F-8A37-6E3C809D4ACF}"/>
              </a:ext>
            </a:extLst>
          </p:cNvPr>
          <p:cNvSpPr txBox="1"/>
          <p:nvPr/>
        </p:nvSpPr>
        <p:spPr>
          <a:xfrm>
            <a:off x="9252858" y="6130088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Demo: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overflow.c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18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5D189-2EFA-E349-A7A0-4D216620E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Datatype Interpretations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ABA61-5D63-5141-98E3-3E9EBA65F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a number be interpreted differently as signed vs. unsigned? Or even something else?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Demo:  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interpret1.c</a:t>
            </a:r>
          </a:p>
          <a:p>
            <a:endParaRPr lang="en-US" dirty="0"/>
          </a:p>
          <a:p>
            <a:r>
              <a:rPr lang="en-US" dirty="0"/>
              <a:t>Is overflow dependent on interpretation?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Demo:  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interpret2.c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happens when we “cast” an int (4 bytes) as a short (2 bytes)?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Demo: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truncation.c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091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D54D6-9BF7-459F-8197-061B38932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 of ECE 233: Circuits compute!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DA53C-0BF7-4CE7-BB29-A8E4E35A4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its heart (CPU), a computer performs operations on data</a:t>
            </a:r>
          </a:p>
          <a:p>
            <a:pPr lvl="1"/>
            <a:r>
              <a:rPr lang="en-US" dirty="0"/>
              <a:t>E.g.   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add r1, r3, r2   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/>
              <a:t>adds values in registers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r3</a:t>
            </a:r>
            <a:r>
              <a:rPr lang="en-US" dirty="0"/>
              <a:t> and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r2</a:t>
            </a:r>
            <a:r>
              <a:rPr lang="en-US" dirty="0"/>
              <a:t> and stores the result in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r1</a:t>
            </a:r>
            <a:r>
              <a:rPr lang="en-US" dirty="0"/>
              <a:t>.</a:t>
            </a:r>
          </a:p>
          <a:p>
            <a:r>
              <a:rPr lang="en-US" dirty="0"/>
              <a:t>On computers, </a:t>
            </a:r>
            <a:r>
              <a:rPr lang="en-US" i="1" dirty="0"/>
              <a:t>circuits</a:t>
            </a:r>
            <a:r>
              <a:rPr lang="en-US" dirty="0"/>
              <a:t> handle</a:t>
            </a:r>
          </a:p>
          <a:p>
            <a:pPr lvl="1"/>
            <a:r>
              <a:rPr lang="en-US" dirty="0"/>
              <a:t>Storage of data (memory)</a:t>
            </a:r>
          </a:p>
          <a:p>
            <a:pPr lvl="1"/>
            <a:r>
              <a:rPr lang="en-US" dirty="0"/>
              <a:t>Operations on that data (computation)</a:t>
            </a:r>
          </a:p>
          <a:p>
            <a:r>
              <a:rPr lang="en-US" dirty="0"/>
              <a:t>You’ll learn more in ECE 233. Introduction to Digital Systems</a:t>
            </a:r>
          </a:p>
          <a:p>
            <a:endParaRPr lang="en-US" dirty="0"/>
          </a:p>
          <a:p>
            <a:r>
              <a:rPr lang="en-US" dirty="0"/>
              <a:t>Important for CSSE 132: How are “numbers” represented on a computer?</a:t>
            </a:r>
          </a:p>
        </p:txBody>
      </p:sp>
    </p:spTree>
    <p:extLst>
      <p:ext uri="{BB962C8B-B14F-4D97-AF65-F5344CB8AC3E}">
        <p14:creationId xmlns:p14="http://schemas.microsoft.com/office/powerpoint/2010/main" val="832008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84C2C-6038-9F4A-B6E9-66BB728DF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8735C-6DBA-BD49-BF2B-FA3450F8E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convert between </a:t>
            </a:r>
            <a:r>
              <a:rPr lang="en-US" i="1" u="sng" dirty="0"/>
              <a:t>binary</a:t>
            </a:r>
            <a:r>
              <a:rPr lang="en-US" dirty="0"/>
              <a:t>, </a:t>
            </a:r>
            <a:r>
              <a:rPr lang="en-US" i="1" u="sng" dirty="0"/>
              <a:t>decimal</a:t>
            </a:r>
            <a:r>
              <a:rPr lang="en-US" dirty="0"/>
              <a:t>, and </a:t>
            </a:r>
            <a:r>
              <a:rPr lang="en-US" i="1" u="sng" dirty="0"/>
              <a:t>hexadecimal</a:t>
            </a:r>
            <a:r>
              <a:rPr lang="en-US" dirty="0"/>
              <a:t>?</a:t>
            </a:r>
          </a:p>
          <a:p>
            <a:r>
              <a:rPr lang="en-US" dirty="0"/>
              <a:t>How do computers represent information?</a:t>
            </a:r>
          </a:p>
          <a:p>
            <a:pPr lvl="1"/>
            <a:r>
              <a:rPr lang="en-US" dirty="0"/>
              <a:t>Bits, bytes, words, etc.</a:t>
            </a:r>
          </a:p>
          <a:p>
            <a:r>
              <a:rPr lang="en-US" dirty="0"/>
              <a:t>How do computers handle </a:t>
            </a:r>
            <a:r>
              <a:rPr lang="en-US" i="1" dirty="0"/>
              <a:t>signed</a:t>
            </a:r>
            <a:r>
              <a:rPr lang="en-US" dirty="0"/>
              <a:t> numbers?</a:t>
            </a:r>
          </a:p>
        </p:txBody>
      </p:sp>
    </p:spTree>
    <p:extLst>
      <p:ext uri="{BB962C8B-B14F-4D97-AF65-F5344CB8AC3E}">
        <p14:creationId xmlns:p14="http://schemas.microsoft.com/office/powerpoint/2010/main" val="3231312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0E9CE-A050-3F4B-BB71-06C8F526B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recap on numbering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F6CA1-86E8-E441-8AC5-0B6C16722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/>
          <a:p>
            <a:r>
              <a:rPr lang="en-US" b="0" dirty="0"/>
              <a:t>Decimal is a 10 digit number system (base 10)</a:t>
            </a:r>
          </a:p>
          <a:p>
            <a:pPr lvl="1"/>
            <a:r>
              <a:rPr lang="en-US" dirty="0"/>
              <a:t>0,1,2,3,4,5,6,7,8,9</a:t>
            </a:r>
            <a:endParaRPr lang="en-US" b="0" dirty="0"/>
          </a:p>
          <a:p>
            <a:r>
              <a:rPr lang="en-US" dirty="0"/>
              <a:t>Binary is a 2 digit number system (base 2)</a:t>
            </a:r>
          </a:p>
          <a:p>
            <a:pPr lvl="1"/>
            <a:r>
              <a:rPr lang="en-US" dirty="0"/>
              <a:t>0,1</a:t>
            </a:r>
          </a:p>
          <a:p>
            <a:r>
              <a:rPr lang="en-US" dirty="0"/>
              <a:t>Hexadecimal is a 16 digit number system (base 16)</a:t>
            </a:r>
          </a:p>
          <a:p>
            <a:pPr lvl="1"/>
            <a:r>
              <a:rPr lang="en-US" b="0" dirty="0"/>
              <a:t>0,1,2,3,4,5,6,7,8,9,A,B,C,D,E,F</a:t>
            </a:r>
          </a:p>
          <a:p>
            <a:pPr lvl="2"/>
            <a:endParaRPr lang="en-US" dirty="0"/>
          </a:p>
          <a:p>
            <a:r>
              <a:rPr lang="en-US" dirty="0"/>
              <a:t>For now, we consider </a:t>
            </a:r>
            <a:r>
              <a:rPr lang="en-US" i="1" dirty="0"/>
              <a:t>unsigned</a:t>
            </a:r>
            <a:r>
              <a:rPr lang="en-US" dirty="0"/>
              <a:t> numbers (i.e., non-negative)</a:t>
            </a:r>
          </a:p>
        </p:txBody>
      </p:sp>
    </p:spTree>
    <p:extLst>
      <p:ext uri="{BB962C8B-B14F-4D97-AF65-F5344CB8AC3E}">
        <p14:creationId xmlns:p14="http://schemas.microsoft.com/office/powerpoint/2010/main" val="61572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777EA-36DB-BF47-BD07-E1209DB8B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D6F062-CEB6-E44D-8D23-819B8D4AC8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Use decimal as an example: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/>
              </a:p>
              <a:p>
                <a:r>
                  <a:rPr lang="en-US"/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110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i="1">
                  <a:solidFill>
                    <a:srgbClr val="00B0F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=6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D6F062-CEB6-E44D-8D23-819B8D4AC8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1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117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10B7D-2B16-5E4F-922A-AA91458EB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Units of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8B473-C06E-A64A-888A-479B79897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718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Bit (b): One bit</a:t>
            </a:r>
          </a:p>
          <a:p>
            <a:r>
              <a:rPr lang="en-US" dirty="0"/>
              <a:t>Bytes (B): 8 bits</a:t>
            </a:r>
          </a:p>
          <a:p>
            <a:r>
              <a:rPr lang="en-US" dirty="0" err="1"/>
              <a:t>Nybble</a:t>
            </a:r>
            <a:r>
              <a:rPr lang="en-US" dirty="0"/>
              <a:t>: 4 bits</a:t>
            </a:r>
            <a:endParaRPr lang="en-US" dirty="0">
              <a:cs typeface="Calibri"/>
            </a:endParaRPr>
          </a:p>
          <a:p>
            <a:r>
              <a:rPr lang="en-US" dirty="0"/>
              <a:t>Word: many bytes. </a:t>
            </a:r>
            <a:r>
              <a:rPr lang="en-US"/>
              <a:t>Commonly 4 or 8 bytes</a:t>
            </a:r>
            <a:r>
              <a:rPr lang="en-US">
                <a:sym typeface="Wingdings" pitchFamily="2" charset="2"/>
              </a:rPr>
              <a:t>, depends on hardware.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8C61CD-CCFE-2044-B15F-EFDBC3535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7855" y="4032380"/>
            <a:ext cx="4677764" cy="24670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5AC0B2-AE7E-A74F-938F-ACF568086EAB}"/>
              </a:ext>
            </a:extLst>
          </p:cNvPr>
          <p:cNvSpPr txBox="1"/>
          <p:nvPr/>
        </p:nvSpPr>
        <p:spPr>
          <a:xfrm>
            <a:off x="9252858" y="6130088"/>
            <a:ext cx="236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Demo: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typesizes.c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22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F379F-60E0-1543-A0EF-C710E6BAA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Units of data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000AD2-B875-1E49-9EE3-B8578A63BC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9"/>
                <a:ext cx="10515600" cy="4710112"/>
              </a:xfrm>
            </p:spPr>
            <p:txBody>
              <a:bodyPr/>
              <a:lstStyle/>
              <a:p>
                <a:r>
                  <a:rPr lang="en-US" dirty="0"/>
                  <a:t>Larger quantities:</a:t>
                </a:r>
              </a:p>
              <a:p>
                <a:pPr lvl="1"/>
                <a:r>
                  <a:rPr lang="en-US" dirty="0"/>
                  <a:t>Kilo (K)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 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dirty="0"/>
                  <a:t> — roughly 10</a:t>
                </a:r>
                <a:r>
                  <a:rPr lang="en-US" baseline="30000" dirty="0"/>
                  <a:t>3</a:t>
                </a:r>
                <a:r>
                  <a:rPr lang="en-US" dirty="0"/>
                  <a:t> — thousand</a:t>
                </a:r>
              </a:p>
              <a:p>
                <a:pPr lvl="1"/>
                <a:r>
                  <a:rPr lang="en-US" dirty="0"/>
                  <a:t>Mega (M)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 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— roughly 10</a:t>
                </a:r>
                <a:r>
                  <a:rPr lang="en-US" baseline="30000" dirty="0"/>
                  <a:t>6</a:t>
                </a:r>
                <a:r>
                  <a:rPr lang="en-US" dirty="0"/>
                  <a:t> — million</a:t>
                </a:r>
                <a:endParaRPr lang="en-US" b="0" i="0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Giga (G)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 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— roughly 10</a:t>
                </a:r>
                <a:r>
                  <a:rPr lang="en-US" baseline="30000" dirty="0"/>
                  <a:t>9</a:t>
                </a:r>
                <a:r>
                  <a:rPr lang="en-US" dirty="0"/>
                  <a:t> — billion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Try some examples:</a:t>
                </a:r>
              </a:p>
              <a:p>
                <a:pPr lvl="1"/>
                <a:r>
                  <a:rPr lang="en-US" dirty="0"/>
                  <a:t>How many GB is 2</a:t>
                </a:r>
                <a:r>
                  <a:rPr lang="en-US" baseline="30000" dirty="0"/>
                  <a:t>34</a:t>
                </a:r>
                <a:r>
                  <a:rPr lang="en-US" dirty="0"/>
                  <a:t> B?</a:t>
                </a:r>
              </a:p>
              <a:p>
                <a:pPr lvl="1"/>
                <a:r>
                  <a:rPr lang="en-US" dirty="0"/>
                  <a:t>Convert 2</a:t>
                </a:r>
                <a:r>
                  <a:rPr lang="en-US" baseline="30000" dirty="0"/>
                  <a:t>26</a:t>
                </a:r>
                <a:r>
                  <a:rPr lang="en-US" dirty="0"/>
                  <a:t> B to MB.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000AD2-B875-1E49-9EE3-B8578A63BC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9"/>
                <a:ext cx="10515600" cy="4710112"/>
              </a:xfrm>
              <a:blipFill>
                <a:blip r:embed="rId3"/>
                <a:stretch>
                  <a:fillRect l="-965" t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63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F789D-C444-4F4A-A1F8-F92673CC1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Hexadecimal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C2F88-3D2A-F242-A87C-168CA1128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98058"/>
          </a:xfrm>
        </p:spPr>
        <p:txBody>
          <a:bodyPr>
            <a:normAutofit/>
          </a:bodyPr>
          <a:lstStyle/>
          <a:p>
            <a:r>
              <a:rPr lang="en-US" dirty="0"/>
              <a:t>Writing zeros and ones is annoying.</a:t>
            </a:r>
          </a:p>
          <a:p>
            <a:r>
              <a:rPr lang="en-US" dirty="0"/>
              <a:t>Let’s do 4 bits (a </a:t>
            </a:r>
            <a:r>
              <a:rPr lang="en-US" dirty="0" err="1"/>
              <a:t>nybble</a:t>
            </a:r>
            <a:r>
              <a:rPr lang="en-US" dirty="0"/>
              <a:t>) a time.</a:t>
            </a:r>
          </a:p>
          <a:p>
            <a:endParaRPr lang="en-US" dirty="0"/>
          </a:p>
          <a:p>
            <a:r>
              <a:rPr lang="en-US" dirty="0"/>
              <a:t>An example: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How  about hex to binary? Say </a:t>
            </a:r>
            <a:r>
              <a:rPr lang="en-US" dirty="0">
                <a:solidFill>
                  <a:srgbClr val="FF0000"/>
                </a:solidFill>
              </a:rPr>
              <a:t>0xA7F8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3B1A7A-EC7D-3940-BC3E-F002E22D9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425" y="3804820"/>
            <a:ext cx="7231401" cy="5206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AF333D-77CF-CF4A-ADEA-4D063F78474E}"/>
              </a:ext>
            </a:extLst>
          </p:cNvPr>
          <p:cNvSpPr txBox="1"/>
          <p:nvPr/>
        </p:nvSpPr>
        <p:spPr>
          <a:xfrm>
            <a:off x="3809935" y="4300086"/>
            <a:ext cx="1571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0xCAFE</a:t>
            </a:r>
          </a:p>
        </p:txBody>
      </p:sp>
      <p:pic>
        <p:nvPicPr>
          <p:cNvPr id="1026" name="Picture 2" descr="Hexadecimal | MrDoranComputing.com">
            <a:extLst>
              <a:ext uri="{FF2B5EF4-FFF2-40B4-BE49-F238E27FC236}">
                <a16:creationId xmlns:a16="http://schemas.microsoft.com/office/drawing/2014/main" id="{0E490E8C-9ED1-434E-8CB9-00177073FB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5"/>
          <a:stretch/>
        </p:blipFill>
        <p:spPr bwMode="auto">
          <a:xfrm>
            <a:off x="9116918" y="1093253"/>
            <a:ext cx="2320208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27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267F6-99BE-9840-A434-316E218CD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Hexadecimal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6214F0-EEB4-7843-B304-05F0D85CC2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6"/>
                <a:ext cx="10515600" cy="1727044"/>
              </a:xfrm>
            </p:spPr>
            <p:txBody>
              <a:bodyPr>
                <a:normAutofit/>
              </a:bodyPr>
              <a:lstStyle/>
              <a:p>
                <a:r>
                  <a:rPr lang="en-US"/>
                  <a:t>Converting from hex to decimal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/>
              </a:p>
              <a:p>
                <a:r>
                  <a:rPr lang="en-US"/>
                  <a:t> 0x</a:t>
                </a:r>
                <a:r>
                  <a:rPr lang="en-US">
                    <a:solidFill>
                      <a:srgbClr val="FF0000"/>
                    </a:solidFill>
                  </a:rPr>
                  <a:t>12F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=303</m:t>
                    </m:r>
                  </m:oMath>
                </a14:m>
                <a:endParaRPr lang="en-US" b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6214F0-EEB4-7843-B304-05F0D85CC2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6"/>
                <a:ext cx="10515600" cy="1727044"/>
              </a:xfrm>
              <a:blipFill>
                <a:blip r:embed="rId3"/>
                <a:stretch>
                  <a:fillRect l="-1043" t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5018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se_themed" id="{974E9FA3-6890-AF45-9A34-E5F284D2E92C}" vid="{20B007DF-B7A4-1A47-878F-F510C21538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</TotalTime>
  <Words>736</Words>
  <Application>Microsoft Macintosh PowerPoint</Application>
  <PresentationFormat>Widescreen</PresentationFormat>
  <Paragraphs>125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Consolas</vt:lpstr>
      <vt:lpstr>Wingdings</vt:lpstr>
      <vt:lpstr>Office Theme</vt:lpstr>
      <vt:lpstr>CSSE 132 Data Representation</vt:lpstr>
      <vt:lpstr>Preview of ECE 233: Circuits compute!</vt:lpstr>
      <vt:lpstr>Questions</vt:lpstr>
      <vt:lpstr>A recap on numbering systems</vt:lpstr>
      <vt:lpstr>Binary</vt:lpstr>
      <vt:lpstr>Units of data</vt:lpstr>
      <vt:lpstr>Units of data (cont.)</vt:lpstr>
      <vt:lpstr>Hexadecimal</vt:lpstr>
      <vt:lpstr>Hexadecimal (cont.)</vt:lpstr>
      <vt:lpstr>Hexadecimal (cont.)</vt:lpstr>
      <vt:lpstr>Negative numbers</vt:lpstr>
      <vt:lpstr>Negative numbers (cont.)</vt:lpstr>
      <vt:lpstr>Negative numbers (cont.)</vt:lpstr>
      <vt:lpstr>Datatype Interpretations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CSSE 132 Introduction to Computer Systems</dc:title>
  <dc:creator>Song, Lixing</dc:creator>
  <cp:lastModifiedBy>Chenette, Nate</cp:lastModifiedBy>
  <cp:revision>25</cp:revision>
  <cp:lastPrinted>2018-09-02T18:28:42Z</cp:lastPrinted>
  <dcterms:created xsi:type="dcterms:W3CDTF">2018-07-09T21:38:51Z</dcterms:created>
  <dcterms:modified xsi:type="dcterms:W3CDTF">2024-09-09T15:11:39Z</dcterms:modified>
</cp:coreProperties>
</file>