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8" r:id="rId3"/>
    <p:sldId id="285" r:id="rId4"/>
    <p:sldId id="281" r:id="rId5"/>
    <p:sldId id="270" r:id="rId6"/>
    <p:sldId id="293" r:id="rId7"/>
    <p:sldId id="277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F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173617-7233-B6F3-E277-AD728ABB3346}" v="19" dt="2021-11-28T04:47:44.987"/>
    <p1510:client id="{459A61EC-C69D-2C47-9053-B3A4A9813EDC}" v="1" dt="2020-03-09T19:25:13.862"/>
    <p1510:client id="{4EB840AF-1DAD-2F0F-CD2D-FB40AEA6422B}" v="971" dt="2021-11-28T04:34:15.959"/>
    <p1510:client id="{6FD5F1ED-7460-E34B-D7DC-0DCD117199D0}" v="46" dt="2020-03-09T02:15:57.167"/>
    <p1510:client id="{9F650670-8DE4-1EC9-27B4-4353BBC34FC9}" v="442" dt="2020-03-09T03:58:01.05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/>
    <p:restoredTop sz="94558"/>
  </p:normalViewPr>
  <p:slideViewPr>
    <p:cSldViewPr snapToGrid="0">
      <p:cViewPr varScale="1">
        <p:scale>
          <a:sx n="101" d="100"/>
          <a:sy n="101" d="100"/>
        </p:scale>
        <p:origin x="216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5A2A30-E1C2-B54E-B787-36B11926FA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D9784-FC5A-D242-B55B-471AB0C6A5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99CBE-2880-364F-A223-8E393E38EFAB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CF148-8BA6-7343-8172-504427DC63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94008-8F80-F74E-AD36-9C215B2E8B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83193-B706-0248-820A-963D2888E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8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AE51D-F948-044F-B984-1DA50063DADE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22CBE-7C8D-5A43-B8F2-1E0DADD69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08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42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116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77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F22CBE-7C8D-5A43-B8F2-1E0DADD690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88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50C2E-867D-DD4E-8391-1B9B8CA1D5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4383C-97A9-124A-AEF5-0ED806051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C478-F15B-724E-AF85-E64CF8CA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BE228-A5BA-1346-9611-692B566B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86FF3-C71C-ED48-9776-950AEE7CC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421B6E-8D43-744E-A3DD-654CDB8D9B3C}"/>
              </a:ext>
            </a:extLst>
          </p:cNvPr>
          <p:cNvSpPr/>
          <p:nvPr userDrawn="1"/>
        </p:nvSpPr>
        <p:spPr>
          <a:xfrm>
            <a:off x="1524000" y="1122363"/>
            <a:ext cx="9144000" cy="175096"/>
          </a:xfrm>
          <a:prstGeom prst="rect">
            <a:avLst/>
          </a:prstGeom>
          <a:solidFill>
            <a:srgbClr val="751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69AB1C-D320-0549-AAEC-F1230F672A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4146" y="1110006"/>
            <a:ext cx="2003854" cy="329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8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CA9A-9B9A-534F-95FD-E891BFCB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2A16F-A91B-1C45-A986-5C111876A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C7840-6E64-8C40-87C1-E12DB453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C8D39-5AC8-9E42-A42F-03D15CA95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7BFAA-C162-184D-8DCA-D6DDCA02F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71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73DC46-CC52-D542-BD49-F11617E6E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0C099-3287-F646-A0E4-D1BB44390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F5DF1-C987-6449-B6D5-246B71A05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33583-2CA5-3A43-B1BD-8E3BB1155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48078-4E13-0B41-81CB-4185BDE2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7302F-1F2D-B444-B55A-C4F3C5F7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3F27F-A93E-5F4D-A56A-2D1A7D974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/>
          <a:lstStyle>
            <a:lvl1pPr marL="228600" indent="-228600">
              <a:buClr>
                <a:srgbClr val="751F1C"/>
              </a:buClr>
              <a:buFont typeface="Wingdings" pitchFamily="2" charset="2"/>
              <a:buChar char="q"/>
              <a:defRPr/>
            </a:lvl1pPr>
            <a:lvl2pPr marL="685800" indent="-228600">
              <a:buClr>
                <a:srgbClr val="751F1C"/>
              </a:buClr>
              <a:buFont typeface="Wingdings" pitchFamily="2" charset="2"/>
              <a:buChar char="Ø"/>
              <a:defRPr/>
            </a:lvl2pPr>
            <a:lvl3pPr marL="1143000" indent="-228600">
              <a:buClr>
                <a:srgbClr val="751F1C"/>
              </a:buClr>
              <a:buFont typeface="Wingdings" pitchFamily="2" charset="2"/>
              <a:buChar char="§"/>
              <a:defRPr/>
            </a:lvl3pPr>
            <a:lvl4pPr>
              <a:buClr>
                <a:srgbClr val="751F1C"/>
              </a:buClr>
              <a:defRPr/>
            </a:lvl4pPr>
            <a:lvl5pPr>
              <a:buClr>
                <a:srgbClr val="751F1C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6111E-CDCA-8A48-9E4F-8E5C4713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13A7B-5F0D-4D4D-A4B4-A06C125A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FA7A1E-BB98-BA4F-A384-E8137C5DE3C4}"/>
              </a:ext>
            </a:extLst>
          </p:cNvPr>
          <p:cNvSpPr/>
          <p:nvPr userDrawn="1"/>
        </p:nvSpPr>
        <p:spPr>
          <a:xfrm>
            <a:off x="838200" y="365125"/>
            <a:ext cx="10515600" cy="178572"/>
          </a:xfrm>
          <a:prstGeom prst="rect">
            <a:avLst/>
          </a:prstGeom>
          <a:solidFill>
            <a:srgbClr val="751F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4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AFB0A-3DB3-A345-8219-B9F6A9BEB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6411F-41B2-6C48-AEAE-739BFA0B0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42461-54E1-6D46-BF93-16AF14599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B9FC0-1363-5C49-95B8-D929F1D5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E236B-134F-2D4A-A8EE-1AB7716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44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60E46-5FB9-D54A-A84B-C2E808F1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E903-D205-FE44-AFD4-CC6488ABEB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7CC95-2BD1-7846-BA8B-97AEE5931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B6A5F7-1AF4-814F-8923-481A4157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C7A40A-2F2B-974A-AE7F-0A87A06D3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1A5CD-B1E3-5B48-A31B-01F28C2C0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9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3F3A7-41ED-9647-BE17-414DBD1B6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4396B-9CAE-1F4F-847C-3288D7154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7488D-3628-DE4C-B7DE-20FB932AB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93BD86-7421-2A48-9E0C-66FD535F29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B96888-D23C-794B-80C0-857A859C4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AC07E-EBF4-D445-9566-2243B94CD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584534-286B-904C-BAFA-9A52EFE77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55E670-3727-FC4D-B4D4-98EC3A19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69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7FA2-1C3C-9343-92D7-79C4B67F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A71575-3DCB-CE46-A2C2-9C3A61D80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8BB28-0374-1E4F-A7F5-5025E3F35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2AA72F-893E-0648-B7C9-0BD8B4760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01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212482-2FDF-9B4F-8A5B-856E6A24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070C3A-5E05-3440-BA03-3B8D486A9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B9481-276E-454B-91C5-5F966916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4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7C88E-401E-A641-AB5F-46850AAD5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1F259-08BD-6749-AAE9-40552F852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B348D-083C-D14B-9355-CB6846E45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574DF-2974-094A-9235-E60900E6A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C1D92-8C0D-184B-A3EC-0A1F2DC8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64B88-CE34-E74B-9539-6BF57D0B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47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B96E4-8440-9640-8587-4336F34E7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27953-0506-4A49-B74D-FF283697A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73257-CCDC-2B4A-8EAA-8F439A857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AE1DD-6ED4-8848-B4FC-3F1B05408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112C85-25D2-F84A-93AF-2096AC72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95BE9-A449-FE48-80C3-F628DFD1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78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63FAC-3948-4045-A622-D3E6711AD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BDCE7-7668-0541-B5C2-982FAF9B9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F9D35-7B43-CB43-BB2B-2A28B469EA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3E24-5133-184A-B08C-013331FC8007}" type="datetimeFigureOut">
              <a:rPr lang="en-US" smtClean="0"/>
              <a:t>11/21/24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45A10-1710-E346-8043-8C09C02324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48019-EBED-594E-8C9E-EAF1B5AEF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2FA4-6E38-7249-B5CA-42FCC46F9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15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obe.com/tiobe-index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se-hulman.edu/class/csse/csse132" TargetMode="External"/><Relationship Id="rId2" Type="http://schemas.openxmlformats.org/officeDocument/2006/relationships/hyperlink" Target="https://www.rose-hulman.edu/class/csse/csse132/syllabu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se-hulman.edu/class/csse/csse132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A001A-43E3-1449-893B-948F2BFF6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4" y="980849"/>
            <a:ext cx="9699171" cy="2387600"/>
          </a:xfrm>
        </p:spPr>
        <p:txBody>
          <a:bodyPr>
            <a:normAutofit fontScale="90000"/>
          </a:bodyPr>
          <a:lstStyle/>
          <a:p>
            <a:r>
              <a:rPr lang="en-US"/>
              <a:t>CSSE 132</a:t>
            </a:r>
            <a:br>
              <a:rPr lang="en-US"/>
            </a:br>
            <a:r>
              <a:rPr lang="en-US"/>
              <a:t>Introduction to Computer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D6248-7B83-4848-9D4F-9F93CCFC5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Course Overview</a:t>
            </a:r>
          </a:p>
          <a:p>
            <a:fld id="{B7B09853-F130-A44D-A7BC-226D14CA7C56}" type="datetime2">
              <a:rPr lang="en-US" smtClean="0"/>
              <a:t>Thursday, November 21, 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CA4E3-3853-4940-879F-6745C53B9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7C137-A842-4B9C-9AC3-BAB8B82C1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Get to know each other</a:t>
            </a:r>
          </a:p>
          <a:p>
            <a:r>
              <a:rPr lang="en-US"/>
              <a:t>Get to know the course</a:t>
            </a:r>
          </a:p>
        </p:txBody>
      </p:sp>
    </p:spTree>
    <p:extLst>
      <p:ext uri="{BB962C8B-B14F-4D97-AF65-F5344CB8AC3E}">
        <p14:creationId xmlns:p14="http://schemas.microsoft.com/office/powerpoint/2010/main" val="208876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D23D-782F-4D10-86C5-5296C251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CSSE132 Themes</a:t>
            </a:r>
            <a:endParaRPr lang="en-US">
              <a:solidFill>
                <a:srgbClr val="FF0000"/>
              </a:solidFill>
              <a:latin typeface="Ink Free" panose="03080402000500000000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C20A34-82C8-4511-9728-5F47E9819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How does a computer represent different types of data?</a:t>
            </a:r>
          </a:p>
          <a:p>
            <a:r>
              <a:rPr lang="en-US" dirty="0"/>
              <a:t>How does my high-level code (e.g., C) relate to machine code (code that the computer hardware is capable of performing)?</a:t>
            </a:r>
          </a:p>
          <a:p>
            <a:r>
              <a:rPr lang="en-US" dirty="0"/>
              <a:t>How does a computer manage data in memory?</a:t>
            </a:r>
          </a:p>
          <a:p>
            <a:r>
              <a:rPr lang="en-US" dirty="0">
                <a:cs typeface="Calibri"/>
              </a:rPr>
              <a:t>How does communication happen</a:t>
            </a:r>
          </a:p>
          <a:p>
            <a:pPr lvl="1"/>
            <a:r>
              <a:rPr lang="en-US" dirty="0">
                <a:cs typeface="Calibri"/>
              </a:rPr>
              <a:t>between programs?</a:t>
            </a:r>
          </a:p>
          <a:p>
            <a:pPr lvl="1"/>
            <a:r>
              <a:rPr lang="en-US" dirty="0">
                <a:cs typeface="Calibri"/>
              </a:rPr>
              <a:t>between users and programs?</a:t>
            </a:r>
          </a:p>
          <a:p>
            <a:pPr lvl="1"/>
            <a:r>
              <a:rPr lang="en-US" dirty="0">
                <a:cs typeface="Calibri"/>
              </a:rPr>
              <a:t>between computers or networked devices?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In general, the </a:t>
            </a:r>
            <a:r>
              <a:rPr lang="en-US" dirty="0">
                <a:solidFill>
                  <a:srgbClr val="0070C0"/>
                </a:solidFill>
                <a:cs typeface="Calibri" panose="020F0502020204030204"/>
              </a:rPr>
              <a:t>interface </a:t>
            </a:r>
            <a:r>
              <a:rPr lang="en-US" dirty="0">
                <a:cs typeface="Calibri" panose="020F0502020204030204"/>
              </a:rPr>
              <a:t>between </a:t>
            </a:r>
            <a:r>
              <a:rPr lang="en-US" dirty="0">
                <a:solidFill>
                  <a:srgbClr val="7030A0"/>
                </a:solidFill>
                <a:cs typeface="Calibri" panose="020F0502020204030204"/>
              </a:rPr>
              <a:t>software </a:t>
            </a:r>
            <a:r>
              <a:rPr lang="en-US" dirty="0">
                <a:cs typeface="Calibri" panose="020F0502020204030204"/>
              </a:rPr>
              <a:t>and </a:t>
            </a:r>
            <a:r>
              <a:rPr lang="en-US" dirty="0">
                <a:solidFill>
                  <a:srgbClr val="7030A0"/>
                </a:solidFill>
                <a:cs typeface="Calibri" panose="020F0502020204030204"/>
              </a:rPr>
              <a:t>hardware</a:t>
            </a: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0637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2EC00-1042-EE4A-88D3-9A51946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take this class?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A3223-E008-454F-8874-CA1DC7D1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445496" cy="48958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You will know </a:t>
            </a:r>
            <a:r>
              <a:rPr lang="en-US" sz="4000" dirty="0">
                <a:solidFill>
                  <a:srgbClr val="FF0000"/>
                </a:solidFill>
              </a:rPr>
              <a:t>C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And work in Linux!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“Introduction to hacking”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B47477-9D7E-48B9-A7B7-E1E59AFF82F0}"/>
              </a:ext>
            </a:extLst>
          </p:cNvPr>
          <p:cNvSpPr txBox="1"/>
          <p:nvPr/>
        </p:nvSpPr>
        <p:spPr>
          <a:xfrm>
            <a:off x="9225516" y="6354726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Source: </a:t>
            </a:r>
            <a:r>
              <a:rPr lang="en-US" dirty="0">
                <a:hlinkClick r:id="rId3"/>
              </a:rPr>
              <a:t>TIOBE index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334987-A915-1544-F248-E30B5E56BF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2106" y="1561721"/>
            <a:ext cx="7772400" cy="449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0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2EC00-1042-EE4A-88D3-9A51946A9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take this class?	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A3223-E008-454F-8874-CA1DC7D1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552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You will be prepared for </a:t>
            </a:r>
            <a:endParaRPr lang="en-US" dirty="0"/>
          </a:p>
          <a:p>
            <a:pPr lvl="1"/>
            <a:r>
              <a:rPr lang="en-US"/>
              <a:t>[Along with ECE 233] CSSE 232 (computer architecture) and ECE 332 (comp. arch. II) </a:t>
            </a:r>
            <a:endParaRPr lang="en-US">
              <a:cs typeface="Calibri"/>
            </a:endParaRPr>
          </a:p>
          <a:p>
            <a:pPr lvl="1"/>
            <a:r>
              <a:rPr lang="en-US"/>
              <a:t>CSSE 332 (operating systems)</a:t>
            </a:r>
          </a:p>
          <a:p>
            <a:pPr lvl="1"/>
            <a:r>
              <a:rPr lang="en-US"/>
              <a:t>CSSE 432 (computer networks) [elective]</a:t>
            </a:r>
            <a:endParaRPr lang="en-US">
              <a:cs typeface="Calibri"/>
            </a:endParaRPr>
          </a:p>
          <a:p>
            <a:r>
              <a:rPr lang="en-US"/>
              <a:t>You will become a better programmer.</a:t>
            </a:r>
          </a:p>
          <a:p>
            <a:pPr lvl="1"/>
            <a:r>
              <a:rPr lang="en-US">
                <a:ea typeface="+mn-lt"/>
                <a:cs typeface="+mn-lt"/>
              </a:rPr>
              <a:t>Abstractions vs. Reality</a:t>
            </a:r>
            <a:endParaRPr lang="en-US">
              <a:cs typeface="Calibri"/>
            </a:endParaRPr>
          </a:p>
          <a:p>
            <a:pPr lvl="1"/>
            <a:r>
              <a:rPr lang="en-US">
                <a:cs typeface="Calibri"/>
              </a:rPr>
              <a:t>What can go wrong?</a:t>
            </a:r>
          </a:p>
          <a:p>
            <a:pPr lvl="1"/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Car analogy. </a:t>
            </a:r>
            <a:endParaRPr lang="en-US" dirty="0">
              <a:cs typeface="Calibri"/>
            </a:endParaRPr>
          </a:p>
          <a:p>
            <a:pPr lvl="1"/>
            <a:r>
              <a:rPr lang="en-US">
                <a:cs typeface="Calibri"/>
              </a:rPr>
              <a:t>You already know how to drive it (and will keep getting better)</a:t>
            </a:r>
          </a:p>
          <a:p>
            <a:pPr lvl="1"/>
            <a:r>
              <a:rPr lang="en-US">
                <a:cs typeface="Calibri"/>
              </a:rPr>
              <a:t>But what's under the hood?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91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C0668-EFF4-4907-8993-75A183E0E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Course components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55A49-A976-4267-8C60-DD7909A45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Full </a:t>
            </a:r>
            <a:r>
              <a:rPr lang="en-US" dirty="0">
                <a:ea typeface="+mn-lt"/>
                <a:cs typeface="+mn-lt"/>
                <a:hlinkClick r:id="rId2"/>
              </a:rPr>
              <a:t>Syllabus</a:t>
            </a:r>
            <a:endParaRPr lang="en-US" dirty="0">
              <a:ea typeface="+mn-lt"/>
              <a:cs typeface="+mn-lt"/>
              <a:hlinkClick r:id="rId3"/>
            </a:endParaRPr>
          </a:p>
          <a:p>
            <a:r>
              <a:rPr lang="en-US" dirty="0">
                <a:ea typeface="+mn-lt"/>
                <a:cs typeface="+mn-lt"/>
              </a:rPr>
              <a:t>Course website: </a:t>
            </a:r>
            <a:r>
              <a:rPr lang="en-US" dirty="0">
                <a:ea typeface="+mn-lt"/>
                <a:cs typeface="+mn-lt"/>
                <a:hlinkClick r:id="rId3"/>
              </a:rPr>
              <a:t>https://www.rose-hulman.edu/class/csse/csse132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Homework (7)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On time (Thu 11:59pm)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Class participation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Quizzes not collected, for learning</a:t>
            </a:r>
          </a:p>
          <a:p>
            <a:r>
              <a:rPr lang="en-US" dirty="0">
                <a:ea typeface="+mn-lt"/>
                <a:cs typeface="+mn-lt"/>
              </a:rPr>
              <a:t>Labs (8)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Exams (2 mid + final)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1612950-A22C-41F3-900A-62F59671B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871975"/>
              </p:ext>
            </p:extLst>
          </p:nvPr>
        </p:nvGraphicFramePr>
        <p:xfrm>
          <a:off x="6630418" y="2950183"/>
          <a:ext cx="4981462" cy="2415540"/>
        </p:xfrm>
        <a:graphic>
          <a:graphicData uri="http://schemas.openxmlformats.org/drawingml/2006/table">
            <a:tbl>
              <a:tblPr firstRow="1" firstCol="1" bandCol="1">
                <a:tableStyleId>{3C2FFA5D-87B4-456A-9821-1D502468CF0F}</a:tableStyleId>
              </a:tblPr>
              <a:tblGrid>
                <a:gridCol w="2490731">
                  <a:extLst>
                    <a:ext uri="{9D8B030D-6E8A-4147-A177-3AD203B41FA5}">
                      <a16:colId xmlns:a16="http://schemas.microsoft.com/office/drawing/2014/main" val="3531737841"/>
                    </a:ext>
                  </a:extLst>
                </a:gridCol>
                <a:gridCol w="2490731">
                  <a:extLst>
                    <a:ext uri="{9D8B030D-6E8A-4147-A177-3AD203B41FA5}">
                      <a16:colId xmlns:a16="http://schemas.microsoft.com/office/drawing/2014/main" val="195496339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Grading</a:t>
                      </a:r>
                    </a:p>
                  </a:txBody>
                  <a:tcPr marL="95250" marR="95250" marT="95250" marB="95250"/>
                </a:tc>
                <a:tc hMerge="1"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marL="95250" marR="95250" marT="95250" marB="952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9987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Class participation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5%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2986191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Homework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16%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3547114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Labs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16%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17843372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Exams</a:t>
                      </a:r>
                    </a:p>
                  </a:txBody>
                  <a:tcPr marL="95250" marR="95250" marT="95250" marB="95250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63% = 18% + 18% + 27%</a:t>
                      </a:r>
                    </a:p>
                  </a:txBody>
                  <a:tcPr marL="95250" marR="95250" marT="95250" marB="95250"/>
                </a:tc>
                <a:extLst>
                  <a:ext uri="{0D108BD9-81ED-4DB2-BD59-A6C34878D82A}">
                    <a16:rowId xmlns:a16="http://schemas.microsoft.com/office/drawing/2014/main" val="902631578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85CD810D-F621-48DA-A0D4-038C85AFE10B}"/>
              </a:ext>
            </a:extLst>
          </p:cNvPr>
          <p:cNvSpPr/>
          <p:nvPr/>
        </p:nvSpPr>
        <p:spPr>
          <a:xfrm>
            <a:off x="1427802" y="5561978"/>
            <a:ext cx="95944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Helvetica" panose="020B0604020202020204" pitchFamily="34" charset="0"/>
              </a:rPr>
              <a:t>You </a:t>
            </a:r>
            <a:r>
              <a:rPr lang="en-US" sz="2000" b="1" dirty="0">
                <a:solidFill>
                  <a:srgbClr val="FF0000"/>
                </a:solidFill>
                <a:latin typeface="Helvetica" panose="020B0604020202020204" pitchFamily="34" charset="0"/>
              </a:rPr>
              <a:t>must</a:t>
            </a:r>
            <a:r>
              <a:rPr lang="en-US" sz="2000" dirty="0">
                <a:solidFill>
                  <a:srgbClr val="FF0000"/>
                </a:solidFill>
                <a:latin typeface="Helvetica" panose="020B0604020202020204" pitchFamily="34" charset="0"/>
              </a:rPr>
              <a:t> earn a passing average on the exams to pass the course.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77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213AA-836E-8442-AC23-21347A50F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93068-C195-664D-ACBA-60575CD1A6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55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Website</a:t>
            </a:r>
          </a:p>
          <a:p>
            <a:pPr lvl="1"/>
            <a:r>
              <a:rPr lang="en-US" dirty="0">
                <a:cs typeface="Calibri"/>
              </a:rPr>
              <a:t>Syllabus, schedule, slides, examples, resources, etc.</a:t>
            </a:r>
          </a:p>
          <a:p>
            <a:r>
              <a:rPr lang="en-US" dirty="0" err="1">
                <a:cs typeface="Calibri"/>
              </a:rPr>
              <a:t>Gradescope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Written homework submission</a:t>
            </a:r>
          </a:p>
          <a:p>
            <a:r>
              <a:rPr lang="en-US" dirty="0" err="1">
                <a:cs typeface="Calibri"/>
              </a:rPr>
              <a:t>Gitter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Student repositories hosted on CSSE servers</a:t>
            </a:r>
          </a:p>
          <a:p>
            <a:pPr lvl="1"/>
            <a:r>
              <a:rPr lang="en-US" dirty="0">
                <a:cs typeface="Calibri"/>
              </a:rPr>
              <a:t>Will check out in Lab 1 (wait until then to do this step)</a:t>
            </a:r>
          </a:p>
          <a:p>
            <a:r>
              <a:rPr lang="en-US" dirty="0">
                <a:cs typeface="Calibri"/>
              </a:rPr>
              <a:t>Moodle</a:t>
            </a:r>
            <a:endParaRPr lang="en-US" dirty="0"/>
          </a:p>
          <a:p>
            <a:pPr lvl="1"/>
            <a:r>
              <a:rPr lang="en-US" dirty="0">
                <a:cs typeface="Calibri"/>
              </a:rPr>
              <a:t>Link to instructor schedule, Teams offline Q&amp;A</a:t>
            </a:r>
          </a:p>
          <a:p>
            <a:pPr lvl="1"/>
            <a:r>
              <a:rPr lang="en-US" dirty="0">
                <a:cs typeface="Calibri"/>
              </a:rPr>
              <a:t>Grades</a:t>
            </a:r>
          </a:p>
        </p:txBody>
      </p:sp>
    </p:spTree>
    <p:extLst>
      <p:ext uri="{BB962C8B-B14F-4D97-AF65-F5344CB8AC3E}">
        <p14:creationId xmlns:p14="http://schemas.microsoft.com/office/powerpoint/2010/main" val="204506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4EBF6-2CCE-954B-B025-65FD9E5BA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05" y="628143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What’s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70539-CEB5-1746-853C-ED66AD0B2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305" y="2161187"/>
            <a:ext cx="10522339" cy="3568951"/>
          </a:xfrm>
        </p:spPr>
        <p:txBody>
          <a:bodyPr anchor="ctr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Bookmark webpage: </a:t>
            </a:r>
            <a:r>
              <a:rPr lang="en-US" dirty="0">
                <a:ea typeface="+mn-lt"/>
                <a:cs typeface="+mn-lt"/>
                <a:hlinkClick r:id="rId3"/>
              </a:rPr>
              <a:t>https://www.rose-hulman.edu/class/csse/csse132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If desired, buy (optional) textbooks.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Prelab 1: due by Lab time Wednesday</a:t>
            </a:r>
          </a:p>
          <a:p>
            <a:r>
              <a:rPr lang="en-US" dirty="0">
                <a:ea typeface="+mn-lt"/>
                <a:cs typeface="+mn-lt"/>
              </a:rPr>
              <a:t>Homework 1: due Thu 11:59pm (can start after Day 2 class)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0453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se_themed" id="{974E9FA3-6890-AF45-9A34-E5F284D2E92C}" vid="{20B007DF-B7A4-1A47-878F-F510C21538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1746</TotalTime>
  <Words>403</Words>
  <Application>Microsoft Macintosh PowerPoint</Application>
  <PresentationFormat>Widescreen</PresentationFormat>
  <Paragraphs>76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Ink Free</vt:lpstr>
      <vt:lpstr>Wingdings</vt:lpstr>
      <vt:lpstr>Office Theme</vt:lpstr>
      <vt:lpstr>CSSE 132 Introduction to Computer Systems</vt:lpstr>
      <vt:lpstr>Outline</vt:lpstr>
      <vt:lpstr>CSSE132 Themes</vt:lpstr>
      <vt:lpstr>Why take this class?</vt:lpstr>
      <vt:lpstr>Why take this class?  (cont.)</vt:lpstr>
      <vt:lpstr>Course components</vt:lpstr>
      <vt:lpstr>Resources</vt:lpstr>
      <vt:lpstr>What’s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CSSE 132 Introduction to Computer Systems</dc:title>
  <dc:creator>Song, Lixing</dc:creator>
  <cp:lastModifiedBy>Chenette, Nate</cp:lastModifiedBy>
  <cp:revision>274</cp:revision>
  <dcterms:created xsi:type="dcterms:W3CDTF">2020-03-05T20:25:50Z</dcterms:created>
  <dcterms:modified xsi:type="dcterms:W3CDTF">2024-11-21T15:11:53Z</dcterms:modified>
</cp:coreProperties>
</file>