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382F4C-2A8C-47A7-A4F8-9EAE68AEAB87}" v="1" dt="2019-10-17T18:43:50.73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0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S::song3@rose-hulman.edu::d86a4794-d57c-4f6d-acee-3349d9d3edfc" providerId="AD" clId="Web-{8EC4EC02-1F5E-C32D-672D-B1880107C71F}"/>
    <pc:docChg chg="modSld">
      <pc:chgData name="Song, Lixing" userId="S::song3@rose-hulman.edu::d86a4794-d57c-4f6d-acee-3349d9d3edfc" providerId="AD" clId="Web-{8EC4EC02-1F5E-C32D-672D-B1880107C71F}" dt="2019-10-11T22:24:32.099" v="7" actId="20577"/>
      <pc:docMkLst>
        <pc:docMk/>
      </pc:docMkLst>
      <pc:sldChg chg="modSp">
        <pc:chgData name="Song, Lixing" userId="S::song3@rose-hulman.edu::d86a4794-d57c-4f6d-acee-3349d9d3edfc" providerId="AD" clId="Web-{8EC4EC02-1F5E-C32D-672D-B1880107C71F}" dt="2019-10-11T22:24:32.099" v="6" actId="20577"/>
        <pc:sldMkLst>
          <pc:docMk/>
          <pc:sldMk cId="3812529585" sldId="267"/>
        </pc:sldMkLst>
        <pc:spChg chg="mod">
          <ac:chgData name="Song, Lixing" userId="S::song3@rose-hulman.edu::d86a4794-d57c-4f6d-acee-3349d9d3edfc" providerId="AD" clId="Web-{8EC4EC02-1F5E-C32D-672D-B1880107C71F}" dt="2019-10-11T22:24:32.099" v="6" actId="20577"/>
          <ac:spMkLst>
            <pc:docMk/>
            <pc:sldMk cId="3812529585" sldId="267"/>
            <ac:spMk id="3" creationId="{DF374256-CA35-3741-85B1-98ABA67553A3}"/>
          </ac:spMkLst>
        </pc:spChg>
      </pc:sldChg>
    </pc:docChg>
  </pc:docChgLst>
  <pc:docChgLst>
    <pc:chgData name="Song, Lixing" userId="d86a4794-d57c-4f6d-acee-3349d9d3edfc" providerId="ADAL" clId="{B0382F4C-2A8C-47A7-A4F8-9EAE68AEAB87}"/>
    <pc:docChg chg="modSld">
      <pc:chgData name="Song, Lixing" userId="d86a4794-d57c-4f6d-acee-3349d9d3edfc" providerId="ADAL" clId="{B0382F4C-2A8C-47A7-A4F8-9EAE68AEAB87}" dt="2019-10-17T18:43:50.723" v="0"/>
      <pc:docMkLst>
        <pc:docMk/>
      </pc:docMkLst>
      <pc:sldChg chg="addSp">
        <pc:chgData name="Song, Lixing" userId="d86a4794-d57c-4f6d-acee-3349d9d3edfc" providerId="ADAL" clId="{B0382F4C-2A8C-47A7-A4F8-9EAE68AEAB87}" dt="2019-10-17T18:43:50.723" v="0"/>
        <pc:sldMkLst>
          <pc:docMk/>
          <pc:sldMk cId="1711713765" sldId="266"/>
        </pc:sldMkLst>
        <pc:inkChg chg="add">
          <ac:chgData name="Song, Lixing" userId="d86a4794-d57c-4f6d-acee-3349d9d3edfc" providerId="ADAL" clId="{B0382F4C-2A8C-47A7-A4F8-9EAE68AEAB87}" dt="2019-10-17T18:43:50.723" v="0"/>
          <ac:inkMkLst>
            <pc:docMk/>
            <pc:sldMk cId="1711713765" sldId="266"/>
            <ac:inkMk id="4" creationId="{001A0336-3B56-45D3-801F-69A8A8684B94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7T18:28:01.1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24673 15354 633 0,'0'0'56'0,"0"0"-44"0,0 0-12 0,0 0 0 15,0 0 61-15,0 0 11 0,0-3 1 0,0 3 1 16,0 0-41-16,0 0-8 0,0 0-1 0,0 0-1 16,0 0 5-16,0 0 2 0,0 0 0 0,0 0 0 15,0 0 22-15,0 0 5 0,0 0 1 0,0 0 0 16,0 0 10-16,0 0 1 0,0 9 1 0,-3-6 0 16,3-3-23-16,0 0-5 0,0 0-1 0,0 0 0 0,0 0-27 0,-4 10-6 15,4-10 0-15,0 0-8 16,0 0 8-16,0 0-8 0,0 0 0 0,0 0 0 0,0 0 21 0,0 0-2 15,0 0-1-15,0 0 0 0,0 0-18 0,0 0 0 16,0 0 0-16,0 0 0 0,7 6 18 0,-7-6 0 16,11 0 0-16,-11 0 0 0,0 0 2 0,7 3 1 15,-7-3 0-15,7 6 0 0,-7-6-9 0,7 0-1 16,-7 0-1-16,7 0 0 0,-7 0-10 0,11 0 10 16,-11 0-10-16,7 7 10 0,0-7-10 0,-7 0 8 15,0 0-8-15,10 0 8 0,-3 0-8 0,0 0 0 16,-7 0 9-16,0 0-9 0,11-7 12 0,-4 7-1 15,0 0-1-15,0 0 0 0,-7 0 2 0,11 0 1 16,-4 0 0-16,3 0 0 0,-10 0 3 0,8 0 1 0,-1-6 0 16,3 6 0-16,-3 0-5 0,4 0 0 0,-4 6-1 0,0-6 0 15,3 0-11-15,-2 0 0 16,-8 0 9-16,7 0-9 0,0 0 15 0,0 0-2 0,0 0 0 0,0 0 0 16,0 0-13-16,3 0-18 0,-6 0 4 0,-4 0 1 15,0 0 13-15,0 0 16 0,0 0-3 0,0 0-1 16,0 0-12-16,0 0-8 0,7 0 8 0,0 0-13 15,-7 0 13-15,0 0 0 0,0 0 12 0,7 0-12 16,0 0 0-16,-7 0 0 0,0 0 0 0,0 0 0 16,7 7 0-16,-7-7 0 0,0 0 0 0,0 0 0 15,0 0 0-15,0 0 0 0,11 3 0 0,-11-3 0 16,0 0 0-16,0 0 0 0,0 0 0 0,0 0 0 16,0 0 8-16,0 0-8 0,7 6 0 0,-7-6 0 15,0 0 0-15,0 0 0 0,0 0 0 0,0 0 0 16,0 0 0-16,0 0 0 0,0 10 0 0,0-10 0 0,0 0 0 15,0 0-19-15,0 0 3 0,-4 3 0 16,4-3-10-16,-3 9-2 0,3-9 0 16,-7 0 0-16,0 9-37 0,7-9-8 0,0 0-2 0,0 0-783 15</inkml:trace>
  <inkml:trace contextRef="#ctx0" brushRef="#br0" timeOffset="1254.07">29676 15370 403 0,'0'0'36'0,"0"0"-36"16,0 0 0-16,0 0 0 0,0 0 101 0,0 0 14 15,0 0 2-15,0 0 1 0,0 0-65 0,0 0-13 16,0 0-2-16,7-7-1 0,-7 7-11 0,10 0-2 0,-10 0-1 0,7-3 0 16,0-3 11-16,-7 6 2 15,0 0 1-15,7 0 0 0,1-3 19 0,-8 3 3 0,0 0 1 0,7-6 0 16,0 6-4-16,-7 0 0 0,0 0 0 0,7 0 0 16,-7 0-32-16,10 0-6 0,-10 0-2 0,7 0 0 15,-7 0-4-15,7 0 0 0,0 0-1 0,1-4 0 16,2 4 13-16,-10 0 2 0,0 0 1 0,7-6 0 15,0 6-14-15,4 0-2 0,-11 0-1 0,7-6 0 16,0 3 2-16,-7 3 0 0,0 0 0 0,0 0 0 16,10 0 2-16,1 0 1 0,-11 0 0 0,0 0 0 15,0 0-6-15,7-7-1 0,0 7 0 0,-7 0 0 16,11 0-16-16,-11 0-4 0,10 0-1 0,-10 0 0 16,7 0 21-16,-7 0 4 0,0 0 0 0,7 7 1 15,4-7-13-15,0 0 0 0,-11 0 0 0,7 0 0 16,3 0 0-16,-10 0 0 0,7 3 0 0,4 3 0 15,-11-6 21-15,7 0-1 0,-7 0-1 0,11 0 0 0,-1 0-9 16,-3 6-2-16,-7-6 0 0,7 0 0 0,-7 0-8 16,11 4 10-16,-1-4-10 0,1 0 10 0,-11 0-10 0,7 0 0 15,-7 0 0-15,11 0 8 0,-11 0-8 0,0 0 0 16,0 0 0-16,7 0 0 0,3 6 0 0,-10-6 0 16,0 0 0-16,0 0 0 0,0 0 0 0,0 0 8 15,0 0-8-15,0 0 0 0,0 0 9 0,0 0-9 16,0 0 10-16,0 0-10 0,0 0 8 0,0 0-8 15,7 0 0-15,-7 0 9 0,0 0-9 0,0 0 0 16,0 0-10-16,0 0 10 0,0 0-23 0,0 0 2 16,0 0 0-16,0 0 0 15,0 0-24-15,0 0-5 0,0 0-1 0,0 0-797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1/9/22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6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26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91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Latex source for equation: 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\sum_{k=-j}^i b_k \times 2^k</a:t>
            </a:r>
          </a:p>
        </p:txBody>
      </p:sp>
    </p:spTree>
    <p:extLst>
      <p:ext uri="{BB962C8B-B14F-4D97-AF65-F5344CB8AC3E}">
        <p14:creationId xmlns:p14="http://schemas.microsoft.com/office/powerpoint/2010/main" val="211434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1/9/22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demofox.org/2017/11/21/floating-point-precision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60F98D-AA7F-D543-82BF-B40D741551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0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CSSE 132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Data Representation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fld id="{B7B09853-F130-A44D-A7BC-226D14CA7C56}" type="datetime2">
              <a:rPr lang="en-US">
                <a:solidFill>
                  <a:srgbClr val="FFFFFF"/>
                </a:solidFill>
              </a:rPr>
              <a:pPr/>
              <a:t>Sunday, January 9, 2022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16C58-F378-1949-9C42-4E256C3D5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754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74256-CA35-3741-85B1-98ABA6755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1 bit sign</a:t>
            </a:r>
          </a:p>
          <a:p>
            <a:r>
              <a:rPr lang="en-US" dirty="0"/>
              <a:t>8 bit exponent (unsigned)</a:t>
            </a:r>
          </a:p>
          <a:p>
            <a:r>
              <a:rPr lang="en-US" dirty="0"/>
              <a:t>24 bit fraction/significand (unsigned) 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Special cases:</a:t>
            </a:r>
          </a:p>
          <a:p>
            <a:pPr lvl="1"/>
            <a:r>
              <a:rPr lang="en-US" dirty="0"/>
              <a:t>Zeros: sign = 1 or 0, exp = all 0, significand = all 0</a:t>
            </a:r>
          </a:p>
          <a:p>
            <a:pPr lvl="1"/>
            <a:r>
              <a:rPr lang="en-US" dirty="0"/>
              <a:t>Infinity: sign = 1 or 0, exp = all 1, significand = all 0 </a:t>
            </a:r>
          </a:p>
          <a:p>
            <a:pPr lvl="1"/>
            <a:r>
              <a:rPr lang="en-US" dirty="0" err="1"/>
              <a:t>NaN</a:t>
            </a:r>
            <a:r>
              <a:rPr lang="en-US" dirty="0"/>
              <a:t>: sign = 1 or 0, exp = all 1, significand = anything not all 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29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0C960-5A81-9946-BBBF-8EED9966F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6CCE0-4FBD-9140-A60E-F5EF350FB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that both range and precision, while flexible, are limited.</a:t>
            </a:r>
          </a:p>
          <a:p>
            <a:r>
              <a:rPr lang="en-US" dirty="0"/>
              <a:t>In what ways can our abstract understanding of numbers be fooled by the reality of the datatype?</a:t>
            </a:r>
          </a:p>
        </p:txBody>
      </p:sp>
    </p:spTree>
    <p:extLst>
      <p:ext uri="{BB962C8B-B14F-4D97-AF65-F5344CB8AC3E}">
        <p14:creationId xmlns:p14="http://schemas.microsoft.com/office/powerpoint/2010/main" val="376874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CE9E-0009-A14A-B812-B804ECB3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171C7-C086-194C-B3F2-41B5A893E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represent non-integer numbers?</a:t>
            </a:r>
          </a:p>
          <a:p>
            <a:r>
              <a:rPr lang="en-US" dirty="0"/>
              <a:t>What is “precision” and “range”?</a:t>
            </a:r>
          </a:p>
          <a:p>
            <a:r>
              <a:rPr lang="en-US" dirty="0"/>
              <a:t>What does your computer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2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8ED8A-A954-BF45-B392-8608824D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 data types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508129-41F8-7044-AC76-6CD71CB70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3500" y="1690688"/>
            <a:ext cx="69850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0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/>
          </p:cNvSpPr>
          <p:nvPr/>
        </p:nvSpPr>
        <p:spPr bwMode="auto">
          <a:xfrm>
            <a:off x="9586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Fractional binary numbers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What is 1011.101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716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Group 1"/>
          <p:cNvGraphicFramePr>
            <a:graphicFrameLocks noGrp="1"/>
          </p:cNvGraphicFramePr>
          <p:nvPr/>
        </p:nvGraphicFramePr>
        <p:xfrm>
          <a:off x="5638800" y="1079501"/>
          <a:ext cx="584200" cy="2129801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315" name="Group 27"/>
          <p:cNvGraphicFramePr>
            <a:graphicFrameLocks noGrp="1"/>
          </p:cNvGraphicFramePr>
          <p:nvPr/>
        </p:nvGraphicFramePr>
        <p:xfrm>
          <a:off x="5105400" y="3733800"/>
          <a:ext cx="660400" cy="1727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37" name="Group 49"/>
          <p:cNvGraphicFramePr>
            <a:graphicFrameLocks noGrp="1"/>
          </p:cNvGraphicFramePr>
          <p:nvPr/>
        </p:nvGraphicFramePr>
        <p:xfrm>
          <a:off x="2425700" y="3187700"/>
          <a:ext cx="6527800" cy="5461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84" name="Rectangle 96"/>
          <p:cNvSpPr>
            <a:spLocks/>
          </p:cNvSpPr>
          <p:nvPr/>
        </p:nvSpPr>
        <p:spPr bwMode="auto">
          <a:xfrm>
            <a:off x="9586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2385" name="Rectangle 97"/>
          <p:cNvSpPr>
            <a:spLocks/>
          </p:cNvSpPr>
          <p:nvPr/>
        </p:nvSpPr>
        <p:spPr bwMode="auto">
          <a:xfrm rot="10800000">
            <a:off x="7729539" y="4057650"/>
            <a:ext cx="561975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86" name="Rectangle 98"/>
          <p:cNvSpPr>
            <a:spLocks noGrp="1" noChangeArrowheads="1"/>
          </p:cNvSpPr>
          <p:nvPr>
            <p:ph type="title"/>
          </p:nvPr>
        </p:nvSpPr>
        <p:spPr>
          <a:xfrm>
            <a:off x="704850" y="127001"/>
            <a:ext cx="6870700" cy="1558925"/>
          </a:xfrm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Fractional Binary Numbers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387" name="Rectangle 99"/>
          <p:cNvSpPr>
            <a:spLocks noGrp="1" noChangeArrowheads="1"/>
          </p:cNvSpPr>
          <p:nvPr>
            <p:ph type="body" idx="1"/>
          </p:nvPr>
        </p:nvSpPr>
        <p:spPr>
          <a:xfrm>
            <a:off x="704850" y="4841081"/>
            <a:ext cx="8472487" cy="1849437"/>
          </a:xfrm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 dirty="0">
                <a:ea typeface="Calibri" charset="0"/>
                <a:cs typeface="Calibri" charset="0"/>
              </a:rPr>
              <a:t>Representation</a:t>
            </a:r>
            <a:endParaRPr lang="en-US" dirty="0"/>
          </a:p>
          <a:p>
            <a:pPr lvl="1"/>
            <a:r>
              <a:rPr lang="en-US" dirty="0"/>
              <a:t>Bits to right of “binary point” represent fractional powers of 2</a:t>
            </a:r>
          </a:p>
          <a:p>
            <a:pPr lvl="1"/>
            <a:r>
              <a:rPr lang="en-US" dirty="0"/>
              <a:t>Represents rational number:</a:t>
            </a:r>
          </a:p>
        </p:txBody>
      </p:sp>
      <p:sp>
        <p:nvSpPr>
          <p:cNvPr id="12388" name="Freeform 100"/>
          <p:cNvSpPr>
            <a:spLocks/>
          </p:cNvSpPr>
          <p:nvPr/>
        </p:nvSpPr>
        <p:spPr bwMode="auto">
          <a:xfrm>
            <a:off x="5564188" y="3017838"/>
            <a:ext cx="1651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600"/>
          </a:p>
        </p:txBody>
      </p:sp>
      <p:sp>
        <p:nvSpPr>
          <p:cNvPr id="12389" name="Freeform 101"/>
          <p:cNvSpPr>
            <a:spLocks/>
          </p:cNvSpPr>
          <p:nvPr/>
        </p:nvSpPr>
        <p:spPr bwMode="auto">
          <a:xfrm>
            <a:off x="5029200" y="2586038"/>
            <a:ext cx="698500" cy="53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0" name="Freeform 102"/>
          <p:cNvSpPr>
            <a:spLocks/>
          </p:cNvSpPr>
          <p:nvPr/>
        </p:nvSpPr>
        <p:spPr bwMode="auto">
          <a:xfrm>
            <a:off x="4479925" y="2344738"/>
            <a:ext cx="12446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1" name="Freeform 103"/>
          <p:cNvSpPr>
            <a:spLocks/>
          </p:cNvSpPr>
          <p:nvPr/>
        </p:nvSpPr>
        <p:spPr bwMode="auto">
          <a:xfrm>
            <a:off x="3302000" y="1671638"/>
            <a:ext cx="2425700" cy="14478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2" name="Freeform 104"/>
          <p:cNvSpPr>
            <a:spLocks/>
          </p:cNvSpPr>
          <p:nvPr/>
        </p:nvSpPr>
        <p:spPr bwMode="auto">
          <a:xfrm>
            <a:off x="2552700" y="1316038"/>
            <a:ext cx="3175000" cy="180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3" name="Rectangle 105"/>
          <p:cNvSpPr>
            <a:spLocks/>
          </p:cNvSpPr>
          <p:nvPr/>
        </p:nvSpPr>
        <p:spPr bwMode="auto">
          <a:xfrm>
            <a:off x="3635375" y="2420938"/>
            <a:ext cx="560388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94" name="Freeform 106"/>
          <p:cNvSpPr>
            <a:spLocks/>
          </p:cNvSpPr>
          <p:nvPr/>
        </p:nvSpPr>
        <p:spPr bwMode="auto">
          <a:xfrm rot="10800000">
            <a:off x="5822950" y="3778250"/>
            <a:ext cx="3429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5" name="Freeform 107"/>
          <p:cNvSpPr>
            <a:spLocks/>
          </p:cNvSpPr>
          <p:nvPr/>
        </p:nvSpPr>
        <p:spPr bwMode="auto">
          <a:xfrm rot="10800000">
            <a:off x="5810250" y="3778250"/>
            <a:ext cx="977900" cy="393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6" name="Freeform 108"/>
          <p:cNvSpPr>
            <a:spLocks/>
          </p:cNvSpPr>
          <p:nvPr/>
        </p:nvSpPr>
        <p:spPr bwMode="auto">
          <a:xfrm rot="10800000">
            <a:off x="5808663" y="3790950"/>
            <a:ext cx="15748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7" name="Freeform 109"/>
          <p:cNvSpPr>
            <a:spLocks/>
          </p:cNvSpPr>
          <p:nvPr/>
        </p:nvSpPr>
        <p:spPr bwMode="auto">
          <a:xfrm rot="10800000">
            <a:off x="5799138" y="3752850"/>
            <a:ext cx="2717800" cy="137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8" name="Oval 110"/>
          <p:cNvSpPr>
            <a:spLocks/>
          </p:cNvSpPr>
          <p:nvPr/>
        </p:nvSpPr>
        <p:spPr bwMode="auto">
          <a:xfrm>
            <a:off x="5865751" y="3629726"/>
            <a:ext cx="165100" cy="1651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399" name="Picture 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5810250"/>
            <a:ext cx="1320800" cy="7810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189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96E44-7823-9948-A095-CBBAF322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decimal to binary float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174AB-E470-CA41-8BC2-5E32B102A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r>
              <a:rPr lang="en-US" dirty="0"/>
              <a:t>Try 0.1: 0.0001100110011…</a:t>
            </a:r>
          </a:p>
          <a:p>
            <a:pPr marL="457200" lvl="1" indent="0">
              <a:buNone/>
            </a:pPr>
            <a:r>
              <a:rPr lang="en-US" dirty="0"/>
              <a:t>0.1 x 2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.2 – 0</a:t>
            </a:r>
          </a:p>
          <a:p>
            <a:pPr marL="457200" lvl="1" indent="0">
              <a:buNone/>
            </a:pPr>
            <a:r>
              <a:rPr lang="en-US" dirty="0"/>
              <a:t>0.2 x 2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.4 – 0</a:t>
            </a:r>
          </a:p>
          <a:p>
            <a:pPr marL="457200" lvl="1" indent="0">
              <a:buNone/>
            </a:pPr>
            <a:r>
              <a:rPr lang="en-US" dirty="0"/>
              <a:t>0.4 x 2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.8 – 0</a:t>
            </a:r>
          </a:p>
          <a:p>
            <a:pPr marL="457200" lvl="1" indent="0">
              <a:buNone/>
            </a:pPr>
            <a:r>
              <a:rPr lang="en-US" dirty="0"/>
              <a:t>0.8 x 2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.6 – 1</a:t>
            </a:r>
          </a:p>
          <a:p>
            <a:pPr marL="457200" lvl="1" indent="0">
              <a:buNone/>
            </a:pPr>
            <a:r>
              <a:rPr lang="en-US" dirty="0"/>
              <a:t>0.6 x 2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.2 – 1</a:t>
            </a:r>
          </a:p>
          <a:p>
            <a:pPr marL="457200" lvl="1" indent="0">
              <a:buNone/>
            </a:pPr>
            <a:r>
              <a:rPr lang="en-US" dirty="0"/>
              <a:t>0.2 x 2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.4 – 0</a:t>
            </a:r>
          </a:p>
          <a:p>
            <a:pPr marL="457200" lvl="1" indent="0">
              <a:buNone/>
            </a:pPr>
            <a:r>
              <a:rPr lang="en-US" dirty="0"/>
              <a:t>0.4 x 2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.8 – 0</a:t>
            </a:r>
          </a:p>
          <a:p>
            <a:pPr marL="457200" lvl="1" indent="0">
              <a:buNone/>
            </a:pPr>
            <a:r>
              <a:rPr lang="en-US" dirty="0"/>
              <a:t>0.8 x 2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.6 – 1</a:t>
            </a:r>
          </a:p>
          <a:p>
            <a:pPr marL="457200" lvl="1" indent="0">
              <a:buNone/>
            </a:pPr>
            <a:r>
              <a:rPr lang="en-US" dirty="0"/>
              <a:t>0.6 x 2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.2 – 1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F9374-90F0-5441-A77C-C69882108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130" y="2787650"/>
            <a:ext cx="27305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20F4-7C33-D442-B12A-ED80171E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for Floating Point Representation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00C725-5624-3345-BA82-B9C5EBA670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digits could we use to represent 126,000,000,000?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1.26∗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12611?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00C725-5624-3345-BA82-B9C5EBA670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177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17057-C038-7643-B2AE-C876FC3B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vs. Precision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5693E-B318-E143-8A49-479A96E02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Floats use a variable </a:t>
            </a:r>
            <a:r>
              <a:rPr lang="en-US" i="1" dirty="0">
                <a:solidFill>
                  <a:srgbClr val="FF0000"/>
                </a:solidFill>
              </a:rPr>
              <a:t>exponent</a:t>
            </a:r>
            <a:r>
              <a:rPr lang="en-US" dirty="0"/>
              <a:t> whose value affects…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Range</a:t>
            </a:r>
            <a:r>
              <a:rPr lang="en-US" dirty="0"/>
              <a:t>: min to max values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Precision</a:t>
            </a:r>
            <a:r>
              <a:rPr lang="en-US" dirty="0"/>
              <a:t>: “tick” between adjacent values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\begin{array}{c|c|c|c|c} exponent &amp; range &amp; half &amp; float &amp; double \\ \hline 0 &amp; [1,2) &amp; 0.0009765625 &amp; 0.00000011920929 &amp; 0.0000000000000002220446 \\ 1 &amp; [2,4) &amp; 0.001953125 &amp; 0.000000238418579 &amp; 0.00000000000000044408921 \\ 2 &amp; [4,8) &amp; 0.00390625 &amp; 0.000000476837158 &amp; 0.00000000000000088817842 \\ 9 &amp; [512, 1024) &amp; 0.5 &amp; 0.00006103515 &amp; 0.00000000000011368684 \\ 10 &amp; [1024,2048) &amp; 1 &amp; 0.00012207031 &amp; 0.00000000000022737368 \\ 11 &amp; [2048,4096) &amp; 2 &amp; 0.00024414062 &amp; 0.00000000000045474735 \\ 12 &amp; [4096,8192) &amp; 4 &amp; 0.00048828125 &amp; 0.0000000000009094947 \\ 15 &amp; [32768, 65536) &amp; 32 &amp; 0.00390625 &amp; 0.0000000000072759576 \\ 16 &amp; [65536, 131072) &amp; N/A &amp; 0.0078125 &amp; 0.0000000000014551915 \\ 17 &amp; [131072, 262144) &amp; N/A &amp; 0.015625 &amp; 0.00000000002910383 \\ 18 &amp; [262144, 524288) &amp; N/A &amp; 0.03125 &amp; 0.000000000058207661 \\ 19 &amp; [524288, 1048576) &amp; N/A &amp; 0.0625 &amp; 0.00000000011641532 \\ 23 &amp; [8388608,16777216) &amp; N/A &amp; 1 &amp; 0.00000000186264515 \\ 52 &amp; [4503599627370496, 9007199254740992) &amp; N/A &amp; 536870912 &amp; 1 \\ \end{array} ">
            <a:extLst>
              <a:ext uri="{FF2B5EF4-FFF2-40B4-BE49-F238E27FC236}">
                <a16:creationId xmlns:a16="http://schemas.microsoft.com/office/drawing/2014/main" id="{1A1C2737-7364-6940-8AF4-DAB69B052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558" y="3187842"/>
            <a:ext cx="8495781" cy="304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68FFE9-C405-534E-9EDD-43894FA3040A}"/>
              </a:ext>
            </a:extLst>
          </p:cNvPr>
          <p:cNvSpPr txBox="1"/>
          <p:nvPr/>
        </p:nvSpPr>
        <p:spPr>
          <a:xfrm>
            <a:off x="5944819" y="6353373"/>
            <a:ext cx="5408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https://blog.demofox.org/2017/11/21/floating-point-precision/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46728B-4853-E245-9D19-38EE8A594392}"/>
              </a:ext>
            </a:extLst>
          </p:cNvPr>
          <p:cNvSpPr/>
          <p:nvPr/>
        </p:nvSpPr>
        <p:spPr>
          <a:xfrm>
            <a:off x="5875281" y="3079531"/>
            <a:ext cx="4876800" cy="327384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CEFFBA-3569-454D-816C-3F3B01B6FE80}"/>
              </a:ext>
            </a:extLst>
          </p:cNvPr>
          <p:cNvSpPr/>
          <p:nvPr/>
        </p:nvSpPr>
        <p:spPr>
          <a:xfrm>
            <a:off x="2942897" y="3079531"/>
            <a:ext cx="2848304" cy="327384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A9D3CD-7CD4-FA4D-9E0D-8257CB314E20}"/>
              </a:ext>
            </a:extLst>
          </p:cNvPr>
          <p:cNvSpPr/>
          <p:nvPr/>
        </p:nvSpPr>
        <p:spPr>
          <a:xfrm>
            <a:off x="2091558" y="3079531"/>
            <a:ext cx="756746" cy="3273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0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A765-2B53-7744-A90B-105555525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754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C6306-FC8D-A244-8E90-84797062C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Half-precision 16-bit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seeeeeffffffffff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1 bit sign</a:t>
            </a:r>
          </a:p>
          <a:p>
            <a:pPr lvl="1"/>
            <a:r>
              <a:rPr lang="en-US" dirty="0"/>
              <a:t>5 bit exponent (unsigned)</a:t>
            </a:r>
          </a:p>
          <a:p>
            <a:pPr lvl="1"/>
            <a:r>
              <a:rPr lang="en-US" dirty="0"/>
              <a:t>10 bit fraction/significand (unsigned) </a:t>
            </a:r>
          </a:p>
          <a:p>
            <a:endParaRPr lang="en-US" dirty="0"/>
          </a:p>
          <a:p>
            <a:r>
              <a:rPr lang="en-US" dirty="0"/>
              <a:t>Formula: −1</a:t>
            </a:r>
            <a:r>
              <a:rPr lang="en-US" baseline="30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sign</a:t>
            </a:r>
            <a:r>
              <a:rPr lang="en-US" dirty="0"/>
              <a:t> × 2</a:t>
            </a:r>
            <a:r>
              <a:rPr lang="en-US" baseline="30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exp</a:t>
            </a:r>
            <a:r>
              <a:rPr lang="en-US" baseline="30000" dirty="0"/>
              <a:t>−15 </a:t>
            </a:r>
            <a:r>
              <a:rPr lang="en-US" dirty="0"/>
              <a:t>× 1.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significand</a:t>
            </a:r>
            <a:r>
              <a:rPr lang="en-US" dirty="0"/>
              <a:t> </a:t>
            </a:r>
          </a:p>
          <a:p>
            <a:r>
              <a:rPr lang="en-US" dirty="0"/>
              <a:t>Simple Examples:</a:t>
            </a:r>
            <a:br>
              <a:rPr lang="en-US" dirty="0"/>
            </a:br>
            <a:r>
              <a:rPr lang="en-US" dirty="0"/>
              <a:t>0 01111 0000000000 = −1</a:t>
            </a:r>
            <a:r>
              <a:rPr lang="en-US" baseline="30000" dirty="0"/>
              <a:t>0</a:t>
            </a:r>
            <a:r>
              <a:rPr lang="en-US" dirty="0"/>
              <a:t> × 2 </a:t>
            </a:r>
            <a:r>
              <a:rPr lang="en-US" baseline="30000" dirty="0"/>
              <a:t>15−15 </a:t>
            </a:r>
            <a:r>
              <a:rPr lang="en-US" dirty="0"/>
              <a:t>× 1.0000000000</a:t>
            </a:r>
            <a:r>
              <a:rPr lang="en-US" baseline="-25000" dirty="0"/>
              <a:t>2</a:t>
            </a:r>
            <a:r>
              <a:rPr lang="en-US" dirty="0"/>
              <a:t> = 1</a:t>
            </a:r>
            <a:br>
              <a:rPr lang="en-US" dirty="0"/>
            </a:br>
            <a:r>
              <a:rPr lang="en-US" dirty="0"/>
              <a:t>1 00111 0000000000 = −1</a:t>
            </a:r>
            <a:r>
              <a:rPr lang="en-US" baseline="30000" dirty="0"/>
              <a:t>1</a:t>
            </a:r>
            <a:r>
              <a:rPr lang="en-US" dirty="0"/>
              <a:t> × 2 </a:t>
            </a:r>
            <a:r>
              <a:rPr lang="en-US" baseline="30000" dirty="0"/>
              <a:t>7−15 </a:t>
            </a:r>
            <a:r>
              <a:rPr lang="en-US" dirty="0"/>
              <a:t>× 1.0000000000</a:t>
            </a:r>
            <a:r>
              <a:rPr lang="en-US" baseline="-25000" dirty="0"/>
              <a:t>2</a:t>
            </a:r>
            <a:r>
              <a:rPr lang="en-US" dirty="0"/>
              <a:t> = 1 × 2</a:t>
            </a:r>
            <a:r>
              <a:rPr lang="en-US" baseline="30000" dirty="0"/>
              <a:t>−8</a:t>
            </a:r>
            <a:r>
              <a:rPr lang="en-US" dirty="0"/>
              <a:t> × 1 = 2</a:t>
            </a:r>
            <a:r>
              <a:rPr lang="en-US" baseline="30000" dirty="0"/>
              <a:t>−8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01A0336-3B56-45D3-801F-69A8A8684B94}"/>
                  </a:ext>
                </a:extLst>
              </p14:cNvPr>
              <p14:cNvContentPartPr/>
              <p14:nvPr/>
            </p14:nvContentPartPr>
            <p14:xfrm>
              <a:off x="8879760" y="5514840"/>
              <a:ext cx="1947240" cy="42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01A0336-3B56-45D3-801F-69A8A8684B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70400" y="5505480"/>
                <a:ext cx="1965960" cy="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1713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7943</TotalTime>
  <Words>453</Words>
  <Application>Microsoft Macintosh PowerPoint</Application>
  <PresentationFormat>Widescreen</PresentationFormat>
  <Paragraphs>84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Anonymous Pro for Powerline</vt:lpstr>
      <vt:lpstr>Arial</vt:lpstr>
      <vt:lpstr>Calibri</vt:lpstr>
      <vt:lpstr>Calibri Italic</vt:lpstr>
      <vt:lpstr>Calibri Light</vt:lpstr>
      <vt:lpstr>Cambria Math</vt:lpstr>
      <vt:lpstr>Monaco</vt:lpstr>
      <vt:lpstr>Times</vt:lpstr>
      <vt:lpstr>Times New Roman</vt:lpstr>
      <vt:lpstr>Wingdings</vt:lpstr>
      <vt:lpstr>Wingdings 2</vt:lpstr>
      <vt:lpstr>Office Theme</vt:lpstr>
      <vt:lpstr>CSSE 132 Data Representation II</vt:lpstr>
      <vt:lpstr>Questions</vt:lpstr>
      <vt:lpstr>Recap: C data types</vt:lpstr>
      <vt:lpstr>Fractional binary numbers</vt:lpstr>
      <vt:lpstr>Fractional Binary Numbers</vt:lpstr>
      <vt:lpstr>Convert decimal to binary float</vt:lpstr>
      <vt:lpstr>Intuition for Floating Point Representation</vt:lpstr>
      <vt:lpstr>Range vs. Precision</vt:lpstr>
      <vt:lpstr>IEEE 754</vt:lpstr>
      <vt:lpstr>IEEE 754 (cont.)</vt:lpstr>
      <vt:lpstr>What can go wrong?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109</cp:revision>
  <dcterms:created xsi:type="dcterms:W3CDTF">2018-07-09T21:38:51Z</dcterms:created>
  <dcterms:modified xsi:type="dcterms:W3CDTF">2022-01-09T20:26:02Z</dcterms:modified>
</cp:coreProperties>
</file>