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0" r:id="rId5"/>
    <p:sldId id="258" r:id="rId6"/>
    <p:sldId id="263" r:id="rId7"/>
    <p:sldId id="262" r:id="rId8"/>
    <p:sldId id="27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129F3-CBAA-AC43-87A4-FD21622634DC}" v="84" dt="2019-10-02T23:47:25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48"/>
  </p:normalViewPr>
  <p:slideViewPr>
    <p:cSldViewPr snapToGrid="0" snapToObjects="1">
      <p:cViewPr varScale="1">
        <p:scale>
          <a:sx n="88" d="100"/>
          <a:sy n="88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0129F3-CBAA-AC43-87A4-FD21622634DC}"/>
    <pc:docChg chg="modSld">
      <pc:chgData name="Song, Lixing" userId="d86a4794-d57c-4f6d-acee-3349d9d3edfc" providerId="ADAL" clId="{9A0129F3-CBAA-AC43-87A4-FD21622634DC}" dt="2019-10-03T00:18:08.064" v="2688" actId="20577"/>
      <pc:docMkLst>
        <pc:docMk/>
      </pc:docMkLst>
      <pc:sldChg chg="modSp">
        <pc:chgData name="Song, Lixing" userId="d86a4794-d57c-4f6d-acee-3349d9d3edfc" providerId="ADAL" clId="{9A0129F3-CBAA-AC43-87A4-FD21622634DC}" dt="2019-10-02T23:47:25.044" v="83" actId="20577"/>
        <pc:sldMkLst>
          <pc:docMk/>
          <pc:sldMk cId="3570721427" sldId="257"/>
        </pc:sldMkLst>
        <pc:spChg chg="mod">
          <ac:chgData name="Song, Lixing" userId="d86a4794-d57c-4f6d-acee-3349d9d3edfc" providerId="ADAL" clId="{9A0129F3-CBAA-AC43-87A4-FD21622634DC}" dt="2019-10-02T23:47:25.044" v="83" actId="20577"/>
          <ac:spMkLst>
            <pc:docMk/>
            <pc:sldMk cId="3570721427" sldId="257"/>
            <ac:spMk id="3" creationId="{E63171C7-C086-194C-B3F2-41B5A893E837}"/>
          </ac:spMkLst>
        </pc:spChg>
      </pc:sldChg>
      <pc:sldChg chg="modSp">
        <pc:chgData name="Song, Lixing" userId="d86a4794-d57c-4f6d-acee-3349d9d3edfc" providerId="ADAL" clId="{9A0129F3-CBAA-AC43-87A4-FD21622634DC}" dt="2019-10-03T00:18:08.064" v="2688" actId="20577"/>
        <pc:sldMkLst>
          <pc:docMk/>
          <pc:sldMk cId="464441757" sldId="262"/>
        </pc:sldMkLst>
        <pc:spChg chg="mod">
          <ac:chgData name="Song, Lixing" userId="d86a4794-d57c-4f6d-acee-3349d9d3edfc" providerId="ADAL" clId="{9A0129F3-CBAA-AC43-87A4-FD21622634DC}" dt="2019-10-03T00:18:08.064" v="2688" actId="20577"/>
          <ac:spMkLst>
            <pc:docMk/>
            <pc:sldMk cId="464441757" sldId="262"/>
            <ac:spMk id="3" creationId="{8EAC15B3-2B41-8F4C-9008-B6AD1FB762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Pointers and Arrays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December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D0B4-A658-7E4A-B8D6-CFE2864E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A43B-F188-6143-811F-CF8D7580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45"/>
            <a:ext cx="10515600" cy="4895850"/>
          </a:xfrm>
        </p:spPr>
        <p:txBody>
          <a:bodyPr/>
          <a:lstStyle/>
          <a:p>
            <a:r>
              <a:rPr lang="en-US" dirty="0"/>
              <a:t>Arrays of characters (each 1 byte)</a:t>
            </a:r>
          </a:p>
          <a:p>
            <a:pPr lvl="1"/>
            <a:r>
              <a:rPr lang="en-US" dirty="0"/>
              <a:t>Length is determined by the location of a null char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‘\0’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9A097-F7A6-F945-8EC7-3223F4C4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77" y="2781085"/>
            <a:ext cx="3383980" cy="35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a pointer?</a:t>
            </a:r>
          </a:p>
          <a:p>
            <a:r>
              <a:rPr lang="en-US" dirty="0"/>
              <a:t>How to </a:t>
            </a:r>
            <a:r>
              <a:rPr lang="en-US" b="1" i="1" dirty="0"/>
              <a:t>carefully </a:t>
            </a:r>
            <a:r>
              <a:rPr lang="en-US" dirty="0"/>
              <a:t>use pointers?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pointer operation</a:t>
            </a:r>
          </a:p>
          <a:p>
            <a:pPr lvl="1"/>
            <a:r>
              <a:rPr lang="en-US" dirty="0"/>
              <a:t>pointer arithmetic</a:t>
            </a:r>
          </a:p>
          <a:p>
            <a:r>
              <a:rPr lang="en-US" dirty="0"/>
              <a:t>How do data arrays work in C?</a:t>
            </a:r>
          </a:p>
          <a:p>
            <a:r>
              <a:rPr lang="en-US" dirty="0"/>
              <a:t>How to use pointers to access array elements?</a:t>
            </a:r>
          </a:p>
          <a:p>
            <a:r>
              <a:rPr lang="en-US" dirty="0"/>
              <a:t>How are “strings” handled in C?</a:t>
            </a:r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CEB6-9E52-2E48-A7DD-A4991776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24E2-0CEF-674E-A59E-D916E7D8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2518" cy="4895850"/>
          </a:xfrm>
        </p:spPr>
        <p:txBody>
          <a:bodyPr/>
          <a:lstStyle/>
          <a:p>
            <a:r>
              <a:rPr lang="en-US" dirty="0"/>
              <a:t>When you declare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 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Memory is allocated for x at a certain address</a:t>
            </a:r>
          </a:p>
          <a:p>
            <a:pPr lvl="1"/>
            <a:r>
              <a:rPr lang="en-US" dirty="0"/>
              <a:t>Machine handles/remembers address of x </a:t>
            </a:r>
          </a:p>
          <a:p>
            <a:pPr marL="457200" lvl="1" indent="0">
              <a:buNone/>
            </a:pPr>
            <a:r>
              <a:rPr lang="en-US" dirty="0"/>
              <a:t>	(actually, handled at compile time)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A6D1C-A614-8E41-AC45-0D34C76BC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19578"/>
              </p:ext>
            </p:extLst>
          </p:nvPr>
        </p:nvGraphicFramePr>
        <p:xfrm>
          <a:off x="3471852" y="3759524"/>
          <a:ext cx="5663344" cy="432332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850161">
                  <a:extLst>
                    <a:ext uri="{9D8B030D-6E8A-4147-A177-3AD203B41FA5}">
                      <a16:colId xmlns:a16="http://schemas.microsoft.com/office/drawing/2014/main" val="1403823876"/>
                    </a:ext>
                  </a:extLst>
                </a:gridCol>
                <a:gridCol w="318499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3494684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432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E9AA-2181-2447-88DA-2AA772A6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B08D-B80A-F946-A0FA-3B495869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/>
              <a:t>means “</a:t>
            </a:r>
            <a:r>
              <a:rPr lang="en-US" dirty="0" err="1"/>
              <a:t>xp</a:t>
            </a:r>
            <a:r>
              <a:rPr lang="en-US" dirty="0"/>
              <a:t> is the address of an int”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Getting the Address: &amp;x means “address of data in x”</a:t>
            </a:r>
            <a:br>
              <a:rPr lang="en-US" dirty="0"/>
            </a:br>
            <a:r>
              <a:rPr lang="en-US" dirty="0"/>
              <a:t>&amp; is the address operator and asks “where is this thing?”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x = 3;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&amp;x;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Dereference: retrieving/setting data at an address: </a:t>
            </a:r>
          </a:p>
          <a:p>
            <a:pPr lvl="1"/>
            <a:r>
              <a:rPr lang="en-US" dirty="0"/>
              <a:t>*</a:t>
            </a:r>
            <a:r>
              <a:rPr lang="en-US" dirty="0" err="1"/>
              <a:t>xp</a:t>
            </a:r>
            <a:r>
              <a:rPr lang="en-US" dirty="0"/>
              <a:t> means “the data at memory address </a:t>
            </a:r>
            <a:r>
              <a:rPr lang="en-US" dirty="0" err="1"/>
              <a:t>xp</a:t>
            </a:r>
            <a:r>
              <a:rPr lang="en-US" dirty="0"/>
              <a:t>”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y = 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/>
              <a:t>Can also be used to set that data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5;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ED8A-A954-BF45-B392-8608824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4FDF-96DA-7C44-8B53-1E2EC6B8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78"/>
            <a:ext cx="5089989" cy="4923497"/>
          </a:xfrm>
        </p:spPr>
        <p:txBody>
          <a:bodyPr/>
          <a:lstStyle/>
          <a:p>
            <a:r>
              <a:rPr lang="en-US" dirty="0"/>
              <a:t>Pointer is the address (key) to a container (cabinet)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int*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int var = 50;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&amp;var;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 //*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== 50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2D22B-20C7-D643-9C79-1DD9A327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49" y="1797978"/>
            <a:ext cx="4008102" cy="2691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813B9-97F1-594F-9308-05ACB4FC5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46" y="4489550"/>
            <a:ext cx="3297796" cy="21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EB6D-73FB-124E-95E1-300F1891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pointers1.c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E31BF-F78C-3B47-B4DD-6EE6A1B8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88" y="5725884"/>
            <a:ext cx="7057271" cy="11321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[  ] </a:t>
            </a:r>
            <a:r>
              <a:rPr lang="en-US" dirty="0"/>
              <a:t>means to sum the things inside and dereference the resulting address (like *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46B0D-88DA-9E46-9940-4F430907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74777"/>
            <a:ext cx="3682285" cy="4734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296B8-6B28-4C61-96EA-3E17CDD6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222" y="1931815"/>
            <a:ext cx="3771429" cy="35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4A7-32E5-2346-8F60-7757D9A2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15B3-2B41-8F4C-9008-B6AD1FB7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Assume a pointer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&gt;, and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has value X (an address)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Then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+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n 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is an integer)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is a pointer, and has value (address) </a:t>
            </a:r>
          </a:p>
          <a:p>
            <a:pPr marL="0" indent="0" algn="ctr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 +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*size(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This means, if there are enough items of type &lt;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 in memory starting at </a:t>
            </a:r>
            <a:r>
              <a:rPr lang="en-US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then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points to the 0</a:t>
            </a:r>
            <a:r>
              <a:rPr lang="en-US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item of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</a:t>
            </a:r>
          </a:p>
          <a:p>
            <a:pPr lvl="1"/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+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points to the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b="1" baseline="30000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item of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</a:t>
            </a:r>
          </a:p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4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4A7-32E5-2346-8F60-7757D9A2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15B3-2B41-8F4C-9008-B6AD1FB7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x;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y;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 = 4;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&amp;x;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y = 0;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+ 2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it adds two of size(type) to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xp</a:t>
            </a:r>
            <a:endParaRPr lang="en-US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*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xp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= 7;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75BB5-3D9D-B444-8743-4058561AFC5C}"/>
              </a:ext>
            </a:extLst>
          </p:cNvPr>
          <p:cNvSpPr txBox="1"/>
          <p:nvPr/>
        </p:nvSpPr>
        <p:spPr>
          <a:xfrm>
            <a:off x="3565887" y="5723434"/>
            <a:ext cx="4536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is y? </a:t>
            </a:r>
            <a:r>
              <a:rPr lang="en-US" dirty="0">
                <a:solidFill>
                  <a:srgbClr val="FF0000"/>
                </a:solidFill>
              </a:rPr>
              <a:t>(assume using GCC)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32DB1E-5346-4446-9491-DF49ABA6255C}"/>
              </a:ext>
            </a:extLst>
          </p:cNvPr>
          <p:cNvGraphicFramePr>
            <a:graphicFrameLocks noGrp="1"/>
          </p:cNvGraphicFramePr>
          <p:nvPr/>
        </p:nvGraphicFramePr>
        <p:xfrm>
          <a:off x="5310927" y="1817709"/>
          <a:ext cx="5117689" cy="111252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675500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706870">
                  <a:extLst>
                    <a:ext uri="{9D8B030D-6E8A-4147-A177-3AD203B41FA5}">
                      <a16:colId xmlns:a16="http://schemas.microsoft.com/office/drawing/2014/main" val="1073297302"/>
                    </a:ext>
                  </a:extLst>
                </a:gridCol>
                <a:gridCol w="2735319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4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A3FE-9C90-214F-B487-48599B95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are Pointers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3646A-7301-0D4F-BAB2-E3EABDC60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242" y="2681554"/>
            <a:ext cx="2453111" cy="393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CF73F-0843-F44B-A9BF-9A89AD78E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273" y="2681554"/>
            <a:ext cx="2600443" cy="3935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678AC-8E8D-AF4D-A7BD-582417717465}"/>
              </a:ext>
            </a:extLst>
          </p:cNvPr>
          <p:cNvSpPr txBox="1"/>
          <p:nvPr/>
        </p:nvSpPr>
        <p:spPr>
          <a:xfrm>
            <a:off x="838199" y="1690688"/>
            <a:ext cx="7206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An array is a continuous chunk of memory</a:t>
            </a:r>
          </a:p>
          <a:p>
            <a:pPr marL="800100" lvl="1" indent="-34290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array[1] is *(array + 1)</a:t>
            </a:r>
          </a:p>
        </p:txBody>
      </p:sp>
    </p:spTree>
    <p:extLst>
      <p:ext uri="{BB962C8B-B14F-4D97-AF65-F5344CB8AC3E}">
        <p14:creationId xmlns:p14="http://schemas.microsoft.com/office/powerpoint/2010/main" val="160415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5626</TotalTime>
  <Words>463</Words>
  <Application>Microsoft Macintosh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Pointers and Arrays</vt:lpstr>
      <vt:lpstr>Questions</vt:lpstr>
      <vt:lpstr>Variables in memory</vt:lpstr>
      <vt:lpstr>Pointer operation</vt:lpstr>
      <vt:lpstr>Pointer illustration</vt:lpstr>
      <vt:lpstr>Example: pointers1.c</vt:lpstr>
      <vt:lpstr>Pointer arithmetic</vt:lpstr>
      <vt:lpstr>Pointer arithmetic (cont.)</vt:lpstr>
      <vt:lpstr>Arrays are Pointers</vt:lpstr>
      <vt:lpstr>Strings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132</cp:revision>
  <dcterms:created xsi:type="dcterms:W3CDTF">2018-07-09T21:38:51Z</dcterms:created>
  <dcterms:modified xsi:type="dcterms:W3CDTF">2021-12-16T04:08:11Z</dcterms:modified>
</cp:coreProperties>
</file>