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7315200" cy="96012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EEDEA25-97F4-4804-89E0-F4B1A7F061A7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774" autoAdjust="0"/>
  </p:normalViewPr>
  <p:slideViewPr>
    <p:cSldViewPr>
      <p:cViewPr varScale="1">
        <p:scale>
          <a:sx n="30" d="100"/>
          <a:sy n="30" d="100"/>
        </p:scale>
        <p:origin x="-2264" y="-10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8CA0028-D3D7-443F-9CEC-1AD6E684B0FD}" type="datetimeFigureOut">
              <a:rPr lang="en-US" smtClean="0"/>
              <a:t>6/20/12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A672AA2-41FD-4098-8F48-CD7E14B65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56B935D-9D29-4E80-A7CA-9313B2779802}" type="datetimeFigureOut">
              <a:rPr lang="en-US" smtClean="0"/>
              <a:t>6/20/12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80956FB-7703-4CD4-BBC3-7B188EE1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1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956FB-7703-4CD4-BBC3-7B188EE183E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438912" y="487680"/>
            <a:ext cx="43013376" cy="3199180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2EE-9653-4275-B13F-2F0E87C3BA8F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58114" y="14124490"/>
            <a:ext cx="34310069" cy="1182624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348730" y="14134243"/>
            <a:ext cx="5713670" cy="1180673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021027" y="15055959"/>
            <a:ext cx="4369075" cy="9963302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38321" y="14666983"/>
            <a:ext cx="33349656" cy="1077772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376765" y="22201286"/>
            <a:ext cx="3657600" cy="2194560"/>
          </a:xfrm>
        </p:spPr>
        <p:txBody>
          <a:bodyPr/>
          <a:lstStyle>
            <a:lvl1pPr algn="ctr">
              <a:defRPr sz="13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1A33D2-52C9-4BF4-AB94-F230EED43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00746" y="21884527"/>
            <a:ext cx="32424797" cy="3188962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87061" y="15069312"/>
            <a:ext cx="32452166" cy="9973056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5464" y="22311360"/>
            <a:ext cx="31455360" cy="2194560"/>
          </a:xfrm>
        </p:spPr>
        <p:txBody>
          <a:bodyPr>
            <a:normAutofit/>
          </a:bodyPr>
          <a:lstStyle>
            <a:lvl1pPr marL="0" indent="0" algn="ctr">
              <a:buNone/>
              <a:defRPr sz="8600" cap="all" spc="1440" baseline="0">
                <a:solidFill>
                  <a:srgbClr val="FFFFFF"/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2584" y="15489761"/>
            <a:ext cx="31821120" cy="5852165"/>
          </a:xfrm>
        </p:spPr>
        <p:txBody>
          <a:bodyPr anchor="b" anchorCtr="0">
            <a:noAutofit/>
          </a:bodyPr>
          <a:lstStyle>
            <a:lvl1pPr>
              <a:defRPr sz="19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2EE-9653-4275-B13F-2F0E87C3BA8F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33D2-52C9-4BF4-AB94-F230EED43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36170" y="1097280"/>
            <a:ext cx="8924544" cy="29388643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marL="0" algn="ctr" defTabSz="4389120" rtl="0" eaLnBrk="1" latinLnBrk="0" hangingPunct="1"/>
            <a:endParaRPr lang="en-US" sz="86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85082" y="1686765"/>
            <a:ext cx="8026728" cy="28209682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833172" y="1898052"/>
            <a:ext cx="7130549" cy="277871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828798"/>
            <a:ext cx="29626560" cy="277977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2EE-9653-4275-B13F-2F0E87C3BA8F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33D2-52C9-4BF4-AB94-F230EED43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2EE-9653-4275-B13F-2F0E87C3BA8F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33D2-52C9-4BF4-AB94-F230EED43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438912" y="487680"/>
            <a:ext cx="43013376" cy="3199180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2EE-9653-4275-B13F-2F0E87C3BA8F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69485" y="14142720"/>
            <a:ext cx="39672768" cy="1182624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24749" y="14630403"/>
            <a:ext cx="38562240" cy="1077772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33D2-52C9-4BF4-AB94-F230EED43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989" y="15361918"/>
            <a:ext cx="36941760" cy="6217925"/>
          </a:xfrm>
        </p:spPr>
        <p:txBody>
          <a:bodyPr anchor="b" anchorCtr="0">
            <a:noAutofit/>
          </a:bodyPr>
          <a:lstStyle>
            <a:lvl1pPr algn="ctr" defTabSz="4389120" rtl="0" eaLnBrk="1" latinLnBrk="0" hangingPunct="1">
              <a:spcBef>
                <a:spcPct val="0"/>
              </a:spcBef>
              <a:buNone/>
              <a:defRPr lang="en-US" sz="192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42381" y="21799298"/>
            <a:ext cx="37526976" cy="3188962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4989" y="22116051"/>
            <a:ext cx="36941760" cy="25141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 cap="all" spc="1200" baseline="0">
                <a:solidFill>
                  <a:srgbClr val="FFFFFF"/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43636" y="14996160"/>
            <a:ext cx="37524475" cy="9973056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414" y="1960188"/>
            <a:ext cx="39651226" cy="4989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5414" y="8251541"/>
            <a:ext cx="19385280" cy="21155558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8251541"/>
            <a:ext cx="19385280" cy="21155558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2EE-9653-4275-B13F-2F0E87C3BA8F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33D2-52C9-4BF4-AB94-F230EED43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414" y="1960188"/>
            <a:ext cx="39651226" cy="4989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5415" y="8267702"/>
            <a:ext cx="19392902" cy="3070858"/>
          </a:xfrm>
        </p:spPr>
        <p:txBody>
          <a:bodyPr anchor="b">
            <a:noAutofit/>
          </a:bodyPr>
          <a:lstStyle>
            <a:lvl1pPr marL="0" indent="0" algn="ctr">
              <a:buNone/>
              <a:defRPr sz="106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415" y="11704320"/>
            <a:ext cx="19392902" cy="17701258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8267702"/>
            <a:ext cx="19400520" cy="3070858"/>
          </a:xfrm>
        </p:spPr>
        <p:txBody>
          <a:bodyPr anchor="b">
            <a:noAutofit/>
          </a:bodyPr>
          <a:lstStyle>
            <a:lvl1pPr marL="0" indent="0" algn="ctr">
              <a:buNone/>
              <a:defRPr sz="106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1704320"/>
            <a:ext cx="19400520" cy="17701258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2EE-9653-4275-B13F-2F0E87C3BA8F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33D2-52C9-4BF4-AB94-F230EED43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2EE-9653-4275-B13F-2F0E87C3BA8F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33D2-52C9-4BF4-AB94-F230EED43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438912" y="487680"/>
            <a:ext cx="43013376" cy="3199180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2EE-9653-4275-B13F-2F0E87C3BA8F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33D2-52C9-4BF4-AB94-F230EED43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438912" y="487680"/>
            <a:ext cx="43013376" cy="3199180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3760" y="3291840"/>
            <a:ext cx="21945600" cy="25237450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2EE-9653-4275-B13F-2F0E87C3BA8F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33D2-52C9-4BF4-AB94-F230EED43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88163" y="7227418"/>
            <a:ext cx="13039517" cy="1691274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48112" y="7883866"/>
            <a:ext cx="11919619" cy="15524774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91200" y="14264640"/>
            <a:ext cx="11033443" cy="8412480"/>
          </a:xfrm>
        </p:spPr>
        <p:txBody>
          <a:bodyPr/>
          <a:lstStyle>
            <a:lvl1pPr marL="0" indent="0">
              <a:spcBef>
                <a:spcPts val="1920"/>
              </a:spcBef>
              <a:buNone/>
              <a:defRPr sz="6700">
                <a:solidFill>
                  <a:schemeClr val="accent1">
                    <a:lumMod val="50000"/>
                  </a:schemeClr>
                </a:solidFill>
              </a:defRPr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200" y="8324698"/>
            <a:ext cx="11033443" cy="5719776"/>
          </a:xfrm>
        </p:spPr>
        <p:txBody>
          <a:bodyPr anchor="b">
            <a:normAutofit/>
          </a:bodyPr>
          <a:lstStyle>
            <a:lvl1pPr algn="l">
              <a:defRPr sz="96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438912" y="487680"/>
            <a:ext cx="43013376" cy="3199180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91840" y="2982898"/>
            <a:ext cx="37307520" cy="20791507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2EE-9653-4275-B13F-2F0E87C3BA8F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33D2-52C9-4BF4-AB94-F230EED43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91840" y="23774400"/>
            <a:ext cx="37307520" cy="65836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57598" y="24140160"/>
            <a:ext cx="36483672" cy="577403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89120" y="27066240"/>
            <a:ext cx="35176867" cy="2168141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06827" y="24359616"/>
            <a:ext cx="38141453" cy="5266944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187" y="27151471"/>
            <a:ext cx="34774733" cy="19282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7200" cap="all" spc="1200" baseline="0">
                <a:solidFill>
                  <a:srgbClr val="FFFFFF"/>
                </a:solidFill>
              </a:defRPr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4505923"/>
            <a:ext cx="35176867" cy="2510606"/>
          </a:xfrm>
        </p:spPr>
        <p:txBody>
          <a:bodyPr anchor="ctr" anchorCtr="0"/>
          <a:lstStyle>
            <a:lvl1pPr algn="ctr">
              <a:defRPr sz="96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438912" y="487680"/>
            <a:ext cx="43013376" cy="3199180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8412483"/>
            <a:ext cx="39502080" cy="2099310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2"/>
                </a:solidFill>
              </a:defRPr>
            </a:lvl1pPr>
          </a:lstStyle>
          <a:p>
            <a:fld id="{98F9A2EE-9653-4275-B13F-2F0E87C3BA8F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2"/>
                </a:solidFill>
              </a:defRPr>
            </a:lvl1pPr>
          </a:lstStyle>
          <a:p>
            <a:fld id="{681A33D2-52C9-4BF4-AB94-F230EED43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16736" y="1335197"/>
            <a:ext cx="41257728" cy="6364224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marL="0" algn="ctr" defTabSz="4389120" rtl="0" eaLnBrk="1" latinLnBrk="0" hangingPunct="1"/>
            <a:endParaRPr lang="en-US" sz="86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9742" y="1789740"/>
            <a:ext cx="40226496" cy="5369218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45414" y="1960188"/>
            <a:ext cx="39651226" cy="498925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168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645920" indent="-1097280" algn="l" defTabSz="438912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500" kern="1200">
          <a:solidFill>
            <a:schemeClr val="tx2"/>
          </a:solidFill>
          <a:latin typeface="+mn-lt"/>
          <a:ea typeface="+mn-ea"/>
          <a:cs typeface="+mn-cs"/>
        </a:defRPr>
      </a:lvl1pPr>
      <a:lvl2pPr marL="3072384" indent="-1097280" algn="l" defTabSz="438912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9600" kern="1200">
          <a:solidFill>
            <a:schemeClr val="tx2"/>
          </a:solidFill>
          <a:latin typeface="+mn-lt"/>
          <a:ea typeface="+mn-ea"/>
          <a:cs typeface="+mn-cs"/>
        </a:defRPr>
      </a:lvl2pPr>
      <a:lvl3pPr marL="4389120" indent="-1097280" algn="l" defTabSz="438912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8600" kern="1200">
          <a:solidFill>
            <a:schemeClr val="tx2"/>
          </a:solidFill>
          <a:latin typeface="+mn-lt"/>
          <a:ea typeface="+mn-ea"/>
          <a:cs typeface="+mn-cs"/>
        </a:defRPr>
      </a:lvl3pPr>
      <a:lvl4pPr marL="6144768" indent="-1097280" algn="l" defTabSz="438912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7700" kern="1200">
          <a:solidFill>
            <a:schemeClr val="tx2"/>
          </a:solidFill>
          <a:latin typeface="+mn-lt"/>
          <a:ea typeface="+mn-ea"/>
          <a:cs typeface="+mn-cs"/>
        </a:defRPr>
      </a:lvl4pPr>
      <a:lvl5pPr marL="7461504" indent="-1097280" algn="l" defTabSz="438912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77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8339328" indent="-877824" algn="l" defTabSz="438912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6700" kern="1200">
          <a:solidFill>
            <a:schemeClr val="tx2"/>
          </a:solidFill>
          <a:latin typeface="+mn-lt"/>
          <a:ea typeface="+mn-ea"/>
          <a:cs typeface="+mn-cs"/>
        </a:defRPr>
      </a:lvl6pPr>
      <a:lvl7pPr marL="9656064" indent="-877824" algn="l" defTabSz="438912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6700" kern="1200">
          <a:solidFill>
            <a:schemeClr val="tx2"/>
          </a:solidFill>
          <a:latin typeface="+mn-lt"/>
          <a:ea typeface="+mn-ea"/>
          <a:cs typeface="+mn-cs"/>
        </a:defRPr>
      </a:lvl7pPr>
      <a:lvl8pPr marL="10533888" indent="-877824" algn="l" defTabSz="438912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6700" kern="1200">
          <a:solidFill>
            <a:schemeClr val="tx2"/>
          </a:solidFill>
          <a:latin typeface="+mn-lt"/>
          <a:ea typeface="+mn-ea"/>
          <a:cs typeface="+mn-cs"/>
        </a:defRPr>
      </a:lvl8pPr>
      <a:lvl9pPr marL="11411712" indent="-877824" algn="l" defTabSz="438912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6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48647" y="3048000"/>
            <a:ext cx="2164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+mj-lt"/>
              </a:rPr>
              <a:t>Rodney Folz</a:t>
            </a:r>
          </a:p>
          <a:p>
            <a:pPr algn="ctr"/>
            <a:r>
              <a:rPr lang="en-US" sz="6600" dirty="0" smtClean="0">
                <a:latin typeface="+mj-lt"/>
              </a:rPr>
              <a:t>AJ Piergiovanni</a:t>
            </a:r>
            <a:endParaRPr lang="en-US" sz="6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71000" y="10668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6600" b="1" dirty="0" smtClean="0">
              <a:latin typeface="Helvetica" pitchFamily="34" charset="0"/>
              <a:cs typeface="Helvetica" pitchFamily="34" charset="0"/>
            </a:endParaRPr>
          </a:p>
          <a:p>
            <a:pPr algn="r"/>
            <a:r>
              <a:rPr lang="en-US" sz="6600" b="1" dirty="0" smtClean="0">
                <a:latin typeface="Helvetica" pitchFamily="34" charset="0"/>
                <a:cs typeface="Helvetica" pitchFamily="34" charset="0"/>
              </a:rPr>
              <a:t>Operation Catapult</a:t>
            </a:r>
          </a:p>
          <a:p>
            <a:pPr algn="r"/>
            <a:r>
              <a:rPr lang="en-US" sz="6600" b="1" dirty="0">
                <a:latin typeface="Helvetica" pitchFamily="34" charset="0"/>
                <a:cs typeface="Helvetica" pitchFamily="34" charset="0"/>
              </a:rPr>
              <a:t>Team 31</a:t>
            </a:r>
          </a:p>
          <a:p>
            <a:pPr algn="r"/>
            <a:endParaRPr lang="en-US" sz="6600" b="1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23792" y="914400"/>
            <a:ext cx="10058400" cy="1780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0" y="914400"/>
            <a:ext cx="6944117" cy="14383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9144000" cy="32192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48647" y="5286196"/>
            <a:ext cx="21297900" cy="2603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Candara" pitchFamily="34" charset="0"/>
              </a:rPr>
              <a:t>A powerful Python game engine, featuring:</a:t>
            </a:r>
          </a:p>
          <a:p>
            <a:pPr marL="3337560" lvl="1" indent="-1143000">
              <a:lnSpc>
                <a:spcPct val="150000"/>
              </a:lnSpc>
              <a:buFont typeface="Candara" pitchFamily="34" charset="0"/>
              <a:buChar char="*"/>
            </a:pPr>
            <a:r>
              <a:rPr lang="en-US" dirty="0" smtClean="0">
                <a:latin typeface="Candara" pitchFamily="34" charset="0"/>
              </a:rPr>
              <a:t>Custom sprites</a:t>
            </a:r>
          </a:p>
          <a:p>
            <a:pPr marL="3337560" lvl="1" indent="-1143000">
              <a:lnSpc>
                <a:spcPct val="150000"/>
              </a:lnSpc>
              <a:buFont typeface="Candara" pitchFamily="34" charset="0"/>
              <a:buChar char="*"/>
            </a:pPr>
            <a:r>
              <a:rPr lang="en-US" dirty="0" smtClean="0">
                <a:latin typeface="Candara" pitchFamily="34" charset="0"/>
              </a:rPr>
              <a:t>Vector movement and collisions</a:t>
            </a:r>
          </a:p>
          <a:p>
            <a:pPr marL="3337560" lvl="1" indent="-1143000">
              <a:lnSpc>
                <a:spcPct val="150000"/>
              </a:lnSpc>
              <a:buFont typeface="Candara" pitchFamily="34" charset="0"/>
              <a:buChar char="*"/>
            </a:pPr>
            <a:r>
              <a:rPr lang="en-US" dirty="0" smtClean="0">
                <a:latin typeface="Candara" pitchFamily="34" charset="0"/>
              </a:rPr>
              <a:t>Gravity physics</a:t>
            </a:r>
          </a:p>
          <a:p>
            <a:pPr marL="3337560" lvl="1" indent="-1143000">
              <a:lnSpc>
                <a:spcPct val="150000"/>
              </a:lnSpc>
              <a:buFont typeface="Candara" pitchFamily="34" charset="0"/>
              <a:buChar char="*"/>
            </a:pPr>
            <a:r>
              <a:rPr lang="en-US" dirty="0" smtClean="0">
                <a:latin typeface="Candara" pitchFamily="34" charset="0"/>
              </a:rPr>
              <a:t>Scrollable camera view</a:t>
            </a:r>
          </a:p>
          <a:p>
            <a:pPr marL="3337560" lvl="1" indent="-1143000">
              <a:lnSpc>
                <a:spcPct val="150000"/>
              </a:lnSpc>
              <a:buFont typeface="Candara" pitchFamily="34" charset="0"/>
              <a:buChar char="*"/>
            </a:pPr>
            <a:r>
              <a:rPr lang="en-US" dirty="0" smtClean="0">
                <a:latin typeface="Candara" pitchFamily="34" charset="0"/>
              </a:rPr>
              <a:t>Network gaming library</a:t>
            </a:r>
          </a:p>
          <a:p>
            <a:pPr marL="3337560" lvl="1" indent="-1143000">
              <a:lnSpc>
                <a:spcPct val="150000"/>
              </a:lnSpc>
              <a:buFont typeface="Candara" pitchFamily="34" charset="0"/>
              <a:buChar char="*"/>
            </a:pPr>
            <a:r>
              <a:rPr lang="en-US" dirty="0" smtClean="0">
                <a:latin typeface="Candara" pitchFamily="34" charset="0"/>
              </a:rPr>
              <a:t>Parallax background effects</a:t>
            </a:r>
          </a:p>
          <a:p>
            <a:pPr>
              <a:lnSpc>
                <a:spcPct val="150000"/>
              </a:lnSpc>
            </a:pPr>
            <a:r>
              <a:rPr lang="en-US" sz="6600" dirty="0" smtClean="0">
                <a:latin typeface="Candara" pitchFamily="34" charset="0"/>
              </a:rPr>
              <a:t>The </a:t>
            </a:r>
            <a:r>
              <a:rPr lang="en-US" sz="6600" dirty="0">
                <a:latin typeface="Candara" pitchFamily="34" charset="0"/>
              </a:rPr>
              <a:t>Fine </a:t>
            </a:r>
            <a:r>
              <a:rPr lang="en-US" sz="6600" dirty="0" smtClean="0">
                <a:latin typeface="Candara" pitchFamily="34" charset="0"/>
              </a:rPr>
              <a:t>Print</a:t>
            </a:r>
            <a:endParaRPr lang="en-US" dirty="0">
              <a:latin typeface="Candara" pitchFamily="34" charset="0"/>
            </a:endParaRPr>
          </a:p>
          <a:p>
            <a:r>
              <a:rPr lang="en-US" sz="3600" b="1" dirty="0" smtClean="0"/>
              <a:t>Introduction</a:t>
            </a:r>
            <a:endParaRPr lang="en-US" sz="3600" b="1" dirty="0"/>
          </a:p>
          <a:p>
            <a:r>
              <a:rPr lang="en-US" sz="3600" dirty="0"/>
              <a:t>    Python is a programming language emphasizing simplicity and </a:t>
            </a:r>
            <a:r>
              <a:rPr lang="en-US" sz="3600" dirty="0" smtClean="0"/>
              <a:t>ease of use</a:t>
            </a:r>
            <a:r>
              <a:rPr lang="en-US" sz="3600" dirty="0"/>
              <a:t>. PyGame is a set of Python modules that allows Python to access graphics and audio libraries. However, PyGame lacks support for many functions necessary for game development, including those mentioned </a:t>
            </a:r>
            <a:r>
              <a:rPr lang="en-US" sz="3600" dirty="0" smtClean="0"/>
              <a:t>above. </a:t>
            </a:r>
            <a:r>
              <a:rPr lang="en-US" sz="3600" dirty="0"/>
              <a:t>To fix that, we designed and wrote a game engine, Genesis, that handles </a:t>
            </a:r>
            <a:r>
              <a:rPr lang="en-US" sz="3600" dirty="0" smtClean="0"/>
              <a:t>those </a:t>
            </a:r>
            <a:r>
              <a:rPr lang="en-US" sz="3600" dirty="0"/>
              <a:t>low-level aspects of game programming, allowing programmers to focus their energies on the overall feel of their </a:t>
            </a:r>
            <a:r>
              <a:rPr lang="en-US" sz="3600" dirty="0" smtClean="0"/>
              <a:t>game.</a:t>
            </a:r>
          </a:p>
          <a:p>
            <a:endParaRPr lang="en-US" sz="3600" dirty="0"/>
          </a:p>
          <a:p>
            <a:r>
              <a:rPr lang="en-US" sz="3600" b="1" dirty="0" smtClean="0"/>
              <a:t>How it works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The various features of Genesis are contained in their own modules. For instance, there is a Geometry module that contains vector code, and a Viewport module that contains the camera code. This modularity allows Genesis to handle each different part of making a game separately from the others. Programmers are able to use these modules in their own code, which lets them leverage the power of Genesis however they see necessary.</a:t>
            </a:r>
          </a:p>
          <a:p>
            <a:endParaRPr lang="en-US" sz="3600" dirty="0"/>
          </a:p>
          <a:p>
            <a:r>
              <a:rPr lang="en-US" sz="3600" b="1" dirty="0" smtClean="0"/>
              <a:t>Results</a:t>
            </a:r>
            <a:endParaRPr lang="en-US" sz="3600" dirty="0" smtClean="0"/>
          </a:p>
          <a:p>
            <a:r>
              <a:rPr lang="en-US" sz="3600" dirty="0" smtClean="0"/>
              <a:t>    The Genesis engine is production-ready, and can be used to make high-quality games quickly and with less effort than making games with only PyGame. Refer to </a:t>
            </a:r>
            <a:r>
              <a:rPr lang="en-US" sz="3600" i="1" dirty="0" smtClean="0"/>
              <a:t>Weathered Stone</a:t>
            </a:r>
            <a:r>
              <a:rPr lang="en-US" sz="3600" dirty="0" smtClean="0"/>
              <a:t> for a production demonstration.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97523" y="4572000"/>
            <a:ext cx="952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andara" pitchFamily="34" charset="0"/>
              </a:rPr>
              <a:t>A game demonstration of the Genesis engine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451800" y="4191000"/>
            <a:ext cx="9677400" cy="2751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andara" pitchFamily="34" charset="0"/>
              </a:rPr>
              <a:t>June 15 – June 18:</a:t>
            </a:r>
          </a:p>
          <a:p>
            <a:r>
              <a:rPr lang="en-US" sz="5400" dirty="0" smtClean="0">
                <a:latin typeface="Candara" pitchFamily="34" charset="0"/>
              </a:rPr>
              <a:t>      Learn Python and PyGame</a:t>
            </a:r>
          </a:p>
          <a:p>
            <a:r>
              <a:rPr lang="en-US" sz="6600" dirty="0" smtClean="0">
                <a:latin typeface="Candara" pitchFamily="34" charset="0"/>
              </a:rPr>
              <a:t>June 21:</a:t>
            </a:r>
          </a:p>
          <a:p>
            <a:r>
              <a:rPr lang="en-US" sz="5400" dirty="0">
                <a:latin typeface="Candara" pitchFamily="34" charset="0"/>
              </a:rPr>
              <a:t> </a:t>
            </a:r>
            <a:r>
              <a:rPr lang="en-US" sz="5400" dirty="0" smtClean="0">
                <a:latin typeface="Candara" pitchFamily="34" charset="0"/>
              </a:rPr>
              <a:t>     Pick project and partners</a:t>
            </a:r>
          </a:p>
          <a:p>
            <a:r>
              <a:rPr lang="en-US" sz="5400" dirty="0">
                <a:latin typeface="Candara" pitchFamily="34" charset="0"/>
              </a:rPr>
              <a:t> </a:t>
            </a:r>
            <a:r>
              <a:rPr lang="en-US" sz="5400" dirty="0" smtClean="0">
                <a:latin typeface="Candara" pitchFamily="34" charset="0"/>
              </a:rPr>
              <a:t>     Code sprite class</a:t>
            </a:r>
          </a:p>
          <a:p>
            <a:r>
              <a:rPr lang="en-US" sz="5400" dirty="0">
                <a:latin typeface="Candara" pitchFamily="34" charset="0"/>
              </a:rPr>
              <a:t> </a:t>
            </a:r>
            <a:r>
              <a:rPr lang="en-US" sz="5400" dirty="0" smtClean="0">
                <a:latin typeface="Candara" pitchFamily="34" charset="0"/>
              </a:rPr>
              <a:t>     Code basic camera demo</a:t>
            </a:r>
          </a:p>
          <a:p>
            <a:r>
              <a:rPr lang="en-US" sz="5400" dirty="0">
                <a:latin typeface="Candara" pitchFamily="34" charset="0"/>
              </a:rPr>
              <a:t> </a:t>
            </a:r>
            <a:r>
              <a:rPr lang="en-US" sz="5400" dirty="0" smtClean="0">
                <a:latin typeface="Candara" pitchFamily="34" charset="0"/>
              </a:rPr>
              <a:t>     Code world view</a:t>
            </a:r>
          </a:p>
          <a:p>
            <a:r>
              <a:rPr lang="en-US" sz="6600" dirty="0" smtClean="0">
                <a:latin typeface="Candara" pitchFamily="34" charset="0"/>
              </a:rPr>
              <a:t>June 22:</a:t>
            </a:r>
          </a:p>
          <a:p>
            <a:r>
              <a:rPr lang="en-US" sz="5400" dirty="0" smtClean="0">
                <a:latin typeface="Candara" pitchFamily="34" charset="0"/>
              </a:rPr>
              <a:t>      Write Vector class</a:t>
            </a:r>
          </a:p>
          <a:p>
            <a:r>
              <a:rPr lang="en-US" sz="5400" dirty="0">
                <a:latin typeface="Candara" pitchFamily="34" charset="0"/>
              </a:rPr>
              <a:t> </a:t>
            </a:r>
            <a:r>
              <a:rPr lang="en-US" sz="5400" dirty="0" smtClean="0">
                <a:latin typeface="Candara" pitchFamily="34" charset="0"/>
              </a:rPr>
              <a:t>     Test Vector interactions</a:t>
            </a:r>
          </a:p>
          <a:p>
            <a:r>
              <a:rPr lang="en-US" sz="6600" dirty="0" smtClean="0">
                <a:latin typeface="Candara" pitchFamily="34" charset="0"/>
              </a:rPr>
              <a:t>June 23:</a:t>
            </a:r>
          </a:p>
          <a:p>
            <a:r>
              <a:rPr lang="en-US" sz="5400" dirty="0" smtClean="0">
                <a:latin typeface="Candara" pitchFamily="34" charset="0"/>
              </a:rPr>
              <a:t>      Consolidate existing code into an engine</a:t>
            </a:r>
          </a:p>
          <a:p>
            <a:r>
              <a:rPr lang="en-US" sz="5400" dirty="0">
                <a:latin typeface="Candara" pitchFamily="34" charset="0"/>
              </a:rPr>
              <a:t> </a:t>
            </a:r>
            <a:r>
              <a:rPr lang="en-US" sz="5400" dirty="0" smtClean="0">
                <a:latin typeface="Candara" pitchFamily="34" charset="0"/>
              </a:rPr>
              <a:t>     Test the engine</a:t>
            </a:r>
          </a:p>
          <a:p>
            <a:r>
              <a:rPr lang="en-US" sz="5400" dirty="0" smtClean="0">
                <a:latin typeface="Candara" pitchFamily="34" charset="0"/>
              </a:rPr>
              <a:t>      Code terrain and slope</a:t>
            </a:r>
          </a:p>
          <a:p>
            <a:r>
              <a:rPr lang="en-US" sz="5400" dirty="0">
                <a:latin typeface="Candara" pitchFamily="34" charset="0"/>
              </a:rPr>
              <a:t> </a:t>
            </a:r>
            <a:r>
              <a:rPr lang="en-US" sz="5400" dirty="0" smtClean="0">
                <a:latin typeface="Candara" pitchFamily="34" charset="0"/>
              </a:rPr>
              <a:t>     Begin writing network code</a:t>
            </a:r>
          </a:p>
          <a:p>
            <a:r>
              <a:rPr lang="en-US" sz="6600" dirty="0" smtClean="0">
                <a:latin typeface="Candara" pitchFamily="34" charset="0"/>
              </a:rPr>
              <a:t>June 24:</a:t>
            </a:r>
          </a:p>
          <a:p>
            <a:r>
              <a:rPr lang="en-US" sz="5400" dirty="0">
                <a:latin typeface="Candara" pitchFamily="34" charset="0"/>
              </a:rPr>
              <a:t> </a:t>
            </a:r>
            <a:r>
              <a:rPr lang="en-US" sz="5400" dirty="0" smtClean="0">
                <a:latin typeface="Candara" pitchFamily="34" charset="0"/>
              </a:rPr>
              <a:t>     Designed sprites and background images</a:t>
            </a:r>
          </a:p>
          <a:p>
            <a:r>
              <a:rPr lang="en-US" sz="5400" dirty="0" smtClean="0">
                <a:latin typeface="Candara" pitchFamily="34" charset="0"/>
              </a:rPr>
              <a:t>      Write network code</a:t>
            </a:r>
          </a:p>
          <a:p>
            <a:r>
              <a:rPr lang="en-US" sz="5400" dirty="0">
                <a:latin typeface="Candara" pitchFamily="34" charset="0"/>
              </a:rPr>
              <a:t> </a:t>
            </a:r>
            <a:r>
              <a:rPr lang="en-US" sz="5400" dirty="0" smtClean="0">
                <a:latin typeface="Candara" pitchFamily="34" charset="0"/>
              </a:rPr>
              <a:t>     Begin designing the game</a:t>
            </a:r>
          </a:p>
          <a:p>
            <a:r>
              <a:rPr lang="en-US" sz="6600" dirty="0" smtClean="0">
                <a:latin typeface="Candara" pitchFamily="34" charset="0"/>
              </a:rPr>
              <a:t>June 25:</a:t>
            </a:r>
          </a:p>
          <a:p>
            <a:r>
              <a:rPr lang="en-US" sz="5400" dirty="0" smtClean="0">
                <a:latin typeface="Candara" pitchFamily="34" charset="0"/>
              </a:rPr>
              <a:t>      Code player characters</a:t>
            </a:r>
          </a:p>
          <a:p>
            <a:r>
              <a:rPr lang="en-US" sz="6600" dirty="0" smtClean="0">
                <a:latin typeface="Candara" pitchFamily="34" charset="0"/>
              </a:rPr>
              <a:t>June 28:</a:t>
            </a:r>
          </a:p>
          <a:p>
            <a:r>
              <a:rPr lang="en-US" sz="5400" dirty="0">
                <a:latin typeface="Candara" pitchFamily="34" charset="0"/>
              </a:rPr>
              <a:t> </a:t>
            </a:r>
            <a:r>
              <a:rPr lang="en-US" sz="5400" dirty="0" smtClean="0">
                <a:latin typeface="Candara" pitchFamily="34" charset="0"/>
              </a:rPr>
              <a:t>     Field trip to Beckman-Coulter</a:t>
            </a:r>
          </a:p>
          <a:p>
            <a:r>
              <a:rPr lang="en-US" sz="6600" dirty="0" smtClean="0">
                <a:latin typeface="Candara" pitchFamily="34" charset="0"/>
              </a:rPr>
              <a:t>June 29:</a:t>
            </a:r>
          </a:p>
          <a:p>
            <a:r>
              <a:rPr lang="en-US" sz="5400" dirty="0">
                <a:latin typeface="Candara" pitchFamily="34" charset="0"/>
              </a:rPr>
              <a:t> </a:t>
            </a:r>
            <a:r>
              <a:rPr lang="en-US" sz="5400" dirty="0" smtClean="0">
                <a:latin typeface="Candara" pitchFamily="34" charset="0"/>
              </a:rPr>
              <a:t>     Code shooting, flag capture</a:t>
            </a:r>
          </a:p>
          <a:p>
            <a:r>
              <a:rPr lang="en-US" sz="5400" dirty="0">
                <a:latin typeface="Candara" pitchFamily="34" charset="0"/>
              </a:rPr>
              <a:t> </a:t>
            </a:r>
            <a:r>
              <a:rPr lang="en-US" sz="5400" dirty="0" smtClean="0">
                <a:latin typeface="Candara" pitchFamily="34" charset="0"/>
              </a:rPr>
              <a:t>     Re-write network code</a:t>
            </a:r>
          </a:p>
          <a:p>
            <a:r>
              <a:rPr lang="en-US" sz="6600" dirty="0" smtClean="0">
                <a:latin typeface="Candara" pitchFamily="34" charset="0"/>
              </a:rPr>
              <a:t>June 30 – July 2:</a:t>
            </a:r>
          </a:p>
          <a:p>
            <a:r>
              <a:rPr lang="en-US" sz="5400" dirty="0">
                <a:latin typeface="Candara" pitchFamily="34" charset="0"/>
              </a:rPr>
              <a:t> </a:t>
            </a:r>
            <a:r>
              <a:rPr lang="en-US" sz="5400" dirty="0" smtClean="0">
                <a:latin typeface="Candara" pitchFamily="34" charset="0"/>
              </a:rPr>
              <a:t>     Level design</a:t>
            </a:r>
          </a:p>
          <a:p>
            <a:r>
              <a:rPr lang="en-US" sz="5400" dirty="0" smtClean="0">
                <a:latin typeface="Candara" pitchFamily="34" charset="0"/>
              </a:rPr>
              <a:t>      Debug and optimize engine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0"/>
            <a:ext cx="10058400" cy="77675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468600"/>
            <a:ext cx="10058400" cy="77656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85800" y="14630400"/>
            <a:ext cx="989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Candara" pitchFamily="34" charset="0"/>
              </a:rPr>
              <a:t>Gold and green face off over a local area network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7522" y="23241000"/>
            <a:ext cx="988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Candara" pitchFamily="34" charset="0"/>
              </a:rPr>
              <a:t>The gold player captures the blue team’s flag…</a:t>
            </a:r>
            <a:endParaRPr lang="en-US" sz="3600" i="1" dirty="0">
              <a:latin typeface="Candara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4" y="24003000"/>
            <a:ext cx="10056466" cy="77724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97524" y="31706225"/>
            <a:ext cx="9882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Candara" pitchFamily="34" charset="0"/>
              </a:rPr>
              <a:t>…and returns it to his base to score!</a:t>
            </a:r>
            <a:endParaRPr lang="en-US" sz="3600" i="1" dirty="0"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1693</TotalTime>
  <Words>415</Words>
  <Application>Microsoft Macintosh PowerPoint</Application>
  <PresentationFormat>Custom</PresentationFormat>
  <Paragraphs>55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Apothecary</vt:lpstr>
      <vt:lpstr>PowerPoint Presentation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boutell</dc:creator>
  <cp:lastModifiedBy>Delvin Defoe</cp:lastModifiedBy>
  <cp:revision>81</cp:revision>
  <dcterms:created xsi:type="dcterms:W3CDTF">2010-06-22T14:09:34Z</dcterms:created>
  <dcterms:modified xsi:type="dcterms:W3CDTF">2012-06-20T17:18:49Z</dcterms:modified>
</cp:coreProperties>
</file>